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Aileron" panose="020B0604020202020204" charset="-18"/>
      <p:regular r:id="rId25"/>
    </p:embeddedFont>
    <p:embeddedFont>
      <p:font typeface="Aileron Bold" panose="020B0604020202020204" charset="-18"/>
      <p:regular r:id="rId26"/>
    </p:embeddedFont>
    <p:embeddedFont>
      <p:font typeface="Aileron Bold Italics" panose="020B0604020202020204" charset="-18"/>
      <p:regular r:id="rId27"/>
    </p:embeddedFont>
    <p:embeddedFont>
      <p:font typeface="Aileron Italics" panose="020B0604020202020204" charset="-18"/>
      <p:regular r:id="rId28"/>
    </p:embeddedFont>
    <p:embeddedFont>
      <p:font typeface="Arimo Bold" panose="020B0604020202020204" charset="0"/>
      <p:regular r:id="rId29"/>
    </p:embeddedFont>
    <p:embeddedFont>
      <p:font typeface="Cormorant Garamond Bold" panose="020B0604020202020204" charset="-18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sv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 l="-11316" t="-38683" r="-21836" b="-29030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3" name="Freeform 3"/>
          <p:cNvSpPr/>
          <p:nvPr/>
        </p:nvSpPr>
        <p:spPr>
          <a:xfrm>
            <a:off x="8662142" y="844921"/>
            <a:ext cx="8597158" cy="8597158"/>
          </a:xfrm>
          <a:custGeom>
            <a:avLst/>
            <a:gdLst/>
            <a:ahLst/>
            <a:cxnLst/>
            <a:rect l="l" t="t" r="r" b="b"/>
            <a:pathLst>
              <a:path w="8597158" h="8597158">
                <a:moveTo>
                  <a:pt x="0" y="0"/>
                </a:moveTo>
                <a:lnTo>
                  <a:pt x="8597158" y="0"/>
                </a:lnTo>
                <a:lnTo>
                  <a:pt x="8597158" y="8597158"/>
                </a:lnTo>
                <a:lnTo>
                  <a:pt x="0" y="85971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4" name="TextBox 4"/>
          <p:cNvSpPr txBox="1"/>
          <p:nvPr/>
        </p:nvSpPr>
        <p:spPr>
          <a:xfrm>
            <a:off x="1362604" y="7107132"/>
            <a:ext cx="5130959" cy="2151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81"/>
              </a:lnSpc>
              <a:spcBef>
                <a:spcPct val="0"/>
              </a:spcBef>
            </a:pPr>
            <a:r>
              <a:rPr lang="en-US" sz="3058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Készítők:</a:t>
            </a:r>
          </a:p>
          <a:p>
            <a:pPr algn="just">
              <a:lnSpc>
                <a:spcPts val="4281"/>
              </a:lnSpc>
              <a:spcBef>
                <a:spcPct val="0"/>
              </a:spcBef>
            </a:pPr>
            <a:r>
              <a:rPr lang="en-US" sz="3058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Imre Zsófia</a:t>
            </a:r>
          </a:p>
          <a:p>
            <a:pPr algn="just">
              <a:lnSpc>
                <a:spcPts val="4281"/>
              </a:lnSpc>
              <a:spcBef>
                <a:spcPct val="0"/>
              </a:spcBef>
            </a:pPr>
            <a:r>
              <a:rPr lang="en-US" sz="3058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Pappné Balogh Bernadett Katalin</a:t>
            </a:r>
          </a:p>
          <a:p>
            <a:pPr algn="just">
              <a:lnSpc>
                <a:spcPts val="4281"/>
              </a:lnSpc>
              <a:spcBef>
                <a:spcPct val="0"/>
              </a:spcBef>
            </a:pPr>
            <a:r>
              <a:rPr lang="en-US" sz="3058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Réperger Patrícia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62604" y="2851980"/>
            <a:ext cx="4175111" cy="106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281"/>
              </a:lnSpc>
              <a:spcBef>
                <a:spcPct val="0"/>
              </a:spcBef>
            </a:pPr>
            <a:r>
              <a:rPr lang="en-US" sz="3058" b="1" u="none" strike="noStrike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Pannonhalmi Főapátság</a:t>
            </a:r>
          </a:p>
          <a:p>
            <a:pPr marL="0" lvl="0" indent="0" algn="just">
              <a:lnSpc>
                <a:spcPts val="4281"/>
              </a:lnSpc>
              <a:spcBef>
                <a:spcPct val="0"/>
              </a:spcBef>
            </a:pPr>
            <a:r>
              <a:rPr lang="en-US" sz="3058" b="1" u="none" strike="noStrike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Szegedi SOB Technikuma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62604" y="763360"/>
            <a:ext cx="6883773" cy="1800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5868"/>
              </a:lnSpc>
              <a:spcBef>
                <a:spcPct val="0"/>
              </a:spcBef>
            </a:pPr>
            <a:r>
              <a:rPr lang="en-US" sz="11334" b="1" u="none" strike="noStrike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AstroWheel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11316" t="-38683" r="-21836" b="-29030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>
            <a:off x="5888244" y="2621968"/>
            <a:ext cx="4415049" cy="2656433"/>
            <a:chOff x="0" y="0"/>
            <a:chExt cx="1824667" cy="10978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4668" cy="1097860"/>
            </a:xfrm>
            <a:custGeom>
              <a:avLst/>
              <a:gdLst/>
              <a:ahLst/>
              <a:cxnLst/>
              <a:rect l="l" t="t" r="r" b="b"/>
              <a:pathLst>
                <a:path w="1824668" h="1097860">
                  <a:moveTo>
                    <a:pt x="35071" y="0"/>
                  </a:moveTo>
                  <a:lnTo>
                    <a:pt x="1789597" y="0"/>
                  </a:lnTo>
                  <a:cubicBezTo>
                    <a:pt x="1808966" y="0"/>
                    <a:pt x="1824668" y="15702"/>
                    <a:pt x="1824668" y="35071"/>
                  </a:cubicBezTo>
                  <a:lnTo>
                    <a:pt x="1824668" y="1062790"/>
                  </a:lnTo>
                  <a:cubicBezTo>
                    <a:pt x="1824668" y="1082159"/>
                    <a:pt x="1808966" y="1097860"/>
                    <a:pt x="1789597" y="1097860"/>
                  </a:cubicBezTo>
                  <a:lnTo>
                    <a:pt x="35071" y="1097860"/>
                  </a:lnTo>
                  <a:cubicBezTo>
                    <a:pt x="15702" y="1097860"/>
                    <a:pt x="0" y="1082159"/>
                    <a:pt x="0" y="1062790"/>
                  </a:cubicBezTo>
                  <a:lnTo>
                    <a:pt x="0" y="35071"/>
                  </a:lnTo>
                  <a:cubicBezTo>
                    <a:pt x="0" y="15702"/>
                    <a:pt x="15702" y="0"/>
                    <a:pt x="35071" y="0"/>
                  </a:cubicBezTo>
                  <a:close/>
                </a:path>
              </a:pathLst>
            </a:custGeom>
            <a:solidFill>
              <a:srgbClr val="86EAE9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824667" cy="115501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919"/>
                </a:lnSpc>
              </a:pPr>
              <a:r>
                <a:rPr lang="hu-HU" sz="2799" b="1" dirty="0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REST </a:t>
              </a:r>
              <a:r>
                <a:rPr lang="en-US" sz="2799" b="1" dirty="0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API: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Közös</a:t>
              </a:r>
              <a:r>
                <a:rPr lang="en-US" sz="2799" dirty="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 </a:t>
              </a:r>
              <a:r>
                <a:rPr lang="en-US" sz="2799" dirty="0" err="1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adatbázis</a:t>
              </a:r>
              <a:r>
                <a:rPr lang="en-US" sz="2799" dirty="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 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DTO-k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Http </a:t>
              </a:r>
              <a:r>
                <a:rPr lang="en-US" sz="2799" dirty="0" err="1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végpontok</a:t>
              </a:r>
              <a:endParaRPr lang="en-US" sz="2799" dirty="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2359911"/>
            <a:ext cx="4055579" cy="405557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 dirty="0" err="1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Adattáblák</a:t>
              </a:r>
              <a:r>
                <a:rPr lang="en-US" sz="2799" b="1" dirty="0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: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Kapcsoló</a:t>
              </a:r>
              <a:r>
                <a:rPr lang="en-US" sz="2799" dirty="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 </a:t>
              </a:r>
              <a:r>
                <a:rPr lang="en-US" sz="2799" dirty="0" err="1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tábla</a:t>
              </a:r>
              <a:r>
                <a:rPr lang="en-US" sz="2799" dirty="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 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Norm</a:t>
              </a:r>
              <a:r>
                <a:rPr lang="hu-HU" sz="2799" dirty="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ál</a:t>
              </a:r>
              <a:r>
                <a:rPr lang="en-US" sz="2799" dirty="0" err="1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formák</a:t>
              </a:r>
              <a:r>
                <a:rPr lang="en-US" sz="2799" dirty="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: 3NF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402474" y="2497544"/>
            <a:ext cx="3723013" cy="1890157"/>
            <a:chOff x="0" y="0"/>
            <a:chExt cx="1687631" cy="8568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87631" cy="856803"/>
            </a:xfrm>
            <a:custGeom>
              <a:avLst/>
              <a:gdLst/>
              <a:ahLst/>
              <a:cxnLst/>
              <a:rect l="l" t="t" r="r" b="b"/>
              <a:pathLst>
                <a:path w="1687631" h="856803">
                  <a:moveTo>
                    <a:pt x="41590" y="0"/>
                  </a:moveTo>
                  <a:lnTo>
                    <a:pt x="1646042" y="0"/>
                  </a:lnTo>
                  <a:cubicBezTo>
                    <a:pt x="1657072" y="0"/>
                    <a:pt x="1667651" y="4382"/>
                    <a:pt x="1675450" y="12181"/>
                  </a:cubicBezTo>
                  <a:cubicBezTo>
                    <a:pt x="1683250" y="19981"/>
                    <a:pt x="1687631" y="30559"/>
                    <a:pt x="1687631" y="41590"/>
                  </a:cubicBezTo>
                  <a:lnTo>
                    <a:pt x="1687631" y="815213"/>
                  </a:lnTo>
                  <a:cubicBezTo>
                    <a:pt x="1687631" y="838182"/>
                    <a:pt x="1669011" y="856803"/>
                    <a:pt x="1646042" y="856803"/>
                  </a:cubicBezTo>
                  <a:lnTo>
                    <a:pt x="41590" y="856803"/>
                  </a:lnTo>
                  <a:cubicBezTo>
                    <a:pt x="18620" y="856803"/>
                    <a:pt x="0" y="838182"/>
                    <a:pt x="0" y="815213"/>
                  </a:cubicBezTo>
                  <a:lnTo>
                    <a:pt x="0" y="41590"/>
                  </a:lnTo>
                  <a:cubicBezTo>
                    <a:pt x="0" y="18620"/>
                    <a:pt x="18620" y="0"/>
                    <a:pt x="41590" y="0"/>
                  </a:cubicBezTo>
                  <a:close/>
                </a:path>
              </a:pathLst>
            </a:custGeom>
            <a:solidFill>
              <a:srgbClr val="86EAE9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687631" cy="91395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Hos</a:t>
              </a:r>
              <a:r>
                <a:rPr lang="hu-HU" sz="2799" b="1" dirty="0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z</a:t>
              </a:r>
              <a:r>
                <a:rPr lang="en-US" sz="2799" b="1" dirty="0" err="1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tolás</a:t>
              </a:r>
              <a:r>
                <a:rPr lang="en-US" sz="2799" b="1" dirty="0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: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aiven.io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render.com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530750" y="6415490"/>
            <a:ext cx="2714987" cy="2790092"/>
            <a:chOff x="0" y="0"/>
            <a:chExt cx="812800" cy="83528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35285"/>
            </a:xfrm>
            <a:custGeom>
              <a:avLst/>
              <a:gdLst/>
              <a:ahLst/>
              <a:cxnLst/>
              <a:rect l="l" t="t" r="r" b="b"/>
              <a:pathLst>
                <a:path w="812800" h="835285">
                  <a:moveTo>
                    <a:pt x="406400" y="0"/>
                  </a:moveTo>
                  <a:cubicBezTo>
                    <a:pt x="181951" y="0"/>
                    <a:pt x="0" y="186985"/>
                    <a:pt x="0" y="417642"/>
                  </a:cubicBezTo>
                  <a:cubicBezTo>
                    <a:pt x="0" y="648300"/>
                    <a:pt x="181951" y="835285"/>
                    <a:pt x="406400" y="835285"/>
                  </a:cubicBezTo>
                  <a:cubicBezTo>
                    <a:pt x="630849" y="835285"/>
                    <a:pt x="812800" y="648300"/>
                    <a:pt x="812800" y="417642"/>
                  </a:cubicBezTo>
                  <a:cubicBezTo>
                    <a:pt x="812800" y="18698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1158"/>
              <a:ext cx="660400" cy="735819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Adatbázis kezelő rendszer: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MySQL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603201" y="577492"/>
            <a:ext cx="6906366" cy="125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0234"/>
              </a:lnSpc>
              <a:spcBef>
                <a:spcPct val="0"/>
              </a:spcBef>
            </a:pPr>
            <a:r>
              <a:rPr lang="en-US" sz="7310" b="1" u="sng" strike="noStrike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Ötletelő tábla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837888" y="6226738"/>
            <a:ext cx="3671679" cy="2296528"/>
            <a:chOff x="0" y="0"/>
            <a:chExt cx="1664362" cy="104101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64362" cy="1041010"/>
            </a:xfrm>
            <a:custGeom>
              <a:avLst/>
              <a:gdLst/>
              <a:ahLst/>
              <a:cxnLst/>
              <a:rect l="l" t="t" r="r" b="b"/>
              <a:pathLst>
                <a:path w="1664362" h="1041010">
                  <a:moveTo>
                    <a:pt x="42171" y="0"/>
                  </a:moveTo>
                  <a:lnTo>
                    <a:pt x="1622191" y="0"/>
                  </a:lnTo>
                  <a:cubicBezTo>
                    <a:pt x="1633375" y="0"/>
                    <a:pt x="1644102" y="4443"/>
                    <a:pt x="1652010" y="12352"/>
                  </a:cubicBezTo>
                  <a:cubicBezTo>
                    <a:pt x="1659919" y="20260"/>
                    <a:pt x="1664362" y="30987"/>
                    <a:pt x="1664362" y="42171"/>
                  </a:cubicBezTo>
                  <a:lnTo>
                    <a:pt x="1664362" y="998839"/>
                  </a:lnTo>
                  <a:cubicBezTo>
                    <a:pt x="1664362" y="1010023"/>
                    <a:pt x="1659919" y="1020750"/>
                    <a:pt x="1652010" y="1028658"/>
                  </a:cubicBezTo>
                  <a:cubicBezTo>
                    <a:pt x="1644102" y="1036567"/>
                    <a:pt x="1633375" y="1041010"/>
                    <a:pt x="1622191" y="1041010"/>
                  </a:cubicBezTo>
                  <a:lnTo>
                    <a:pt x="42171" y="1041010"/>
                  </a:lnTo>
                  <a:cubicBezTo>
                    <a:pt x="30987" y="1041010"/>
                    <a:pt x="20260" y="1036567"/>
                    <a:pt x="12352" y="1028658"/>
                  </a:cubicBezTo>
                  <a:cubicBezTo>
                    <a:pt x="4443" y="1020750"/>
                    <a:pt x="0" y="1010023"/>
                    <a:pt x="0" y="998839"/>
                  </a:cubicBezTo>
                  <a:lnTo>
                    <a:pt x="0" y="42171"/>
                  </a:lnTo>
                  <a:cubicBezTo>
                    <a:pt x="0" y="30987"/>
                    <a:pt x="4443" y="20260"/>
                    <a:pt x="12352" y="12352"/>
                  </a:cubicBezTo>
                  <a:cubicBezTo>
                    <a:pt x="20260" y="4443"/>
                    <a:pt x="30987" y="0"/>
                    <a:pt x="42171" y="0"/>
                  </a:cubicBezTo>
                  <a:close/>
                </a:path>
              </a:pathLst>
            </a:custGeom>
            <a:solidFill>
              <a:srgbClr val="86EAE9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1664362" cy="109816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Tesztelés: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NUnit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Swagger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12943310" y="3950185"/>
            <a:ext cx="5685620" cy="5685620"/>
          </a:xfrm>
          <a:custGeom>
            <a:avLst/>
            <a:gdLst/>
            <a:ahLst/>
            <a:cxnLst/>
            <a:rect l="l" t="t" r="r" b="b"/>
            <a:pathLst>
              <a:path w="5685620" h="5685620">
                <a:moveTo>
                  <a:pt x="0" y="0"/>
                </a:moveTo>
                <a:lnTo>
                  <a:pt x="5685620" y="0"/>
                </a:lnTo>
                <a:lnTo>
                  <a:pt x="5685620" y="5685620"/>
                </a:lnTo>
                <a:lnTo>
                  <a:pt x="0" y="56856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11316" t="-38683" r="-21836" b="-29030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24706"/>
              </a:srgbClr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816593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741850" y="210950"/>
            <a:ext cx="7749274" cy="9865100"/>
          </a:xfrm>
          <a:custGeom>
            <a:avLst/>
            <a:gdLst/>
            <a:ahLst/>
            <a:cxnLst/>
            <a:rect l="l" t="t" r="r" b="b"/>
            <a:pathLst>
              <a:path w="7749274" h="9865100">
                <a:moveTo>
                  <a:pt x="0" y="0"/>
                </a:moveTo>
                <a:lnTo>
                  <a:pt x="7749274" y="0"/>
                </a:lnTo>
                <a:lnTo>
                  <a:pt x="7749274" y="9865100"/>
                </a:lnTo>
                <a:lnTo>
                  <a:pt x="0" y="9865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7" t="-621" r="-277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7" name="Freeform 7"/>
          <p:cNvSpPr/>
          <p:nvPr/>
        </p:nvSpPr>
        <p:spPr>
          <a:xfrm>
            <a:off x="0" y="1028700"/>
            <a:ext cx="6942325" cy="1923192"/>
          </a:xfrm>
          <a:custGeom>
            <a:avLst/>
            <a:gdLst/>
            <a:ahLst/>
            <a:cxnLst/>
            <a:rect l="l" t="t" r="r" b="b"/>
            <a:pathLst>
              <a:path w="6942325" h="1923192">
                <a:moveTo>
                  <a:pt x="0" y="0"/>
                </a:moveTo>
                <a:lnTo>
                  <a:pt x="6942325" y="0"/>
                </a:lnTo>
                <a:lnTo>
                  <a:pt x="6942325" y="1923192"/>
                </a:lnTo>
                <a:lnTo>
                  <a:pt x="0" y="19231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5286" t="-1320632" r="-251277" b="-2800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8" name="TextBox 8"/>
          <p:cNvSpPr txBox="1"/>
          <p:nvPr/>
        </p:nvSpPr>
        <p:spPr>
          <a:xfrm>
            <a:off x="1377400" y="1028700"/>
            <a:ext cx="6355659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72"/>
              </a:lnSpc>
            </a:pPr>
            <a:r>
              <a:rPr lang="en-US" sz="7310" b="1" u="sng" spc="146">
                <a:solidFill>
                  <a:srgbClr val="191919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Adattáblák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77400" y="2301261"/>
            <a:ext cx="6355659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ER diagrammal szemléltetve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11316" t="-38683" r="-21836" b="-29030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24706"/>
              </a:srgbClr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816593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H="1">
            <a:off x="6638215" y="7162800"/>
            <a:ext cx="1258010" cy="1262973"/>
          </a:xfrm>
          <a:prstGeom prst="line">
            <a:avLst/>
          </a:prstGeom>
          <a:ln w="47625" cap="flat">
            <a:solidFill>
              <a:srgbClr val="EDF0F2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hu-HU"/>
          </a:p>
        </p:txBody>
      </p:sp>
      <p:sp>
        <p:nvSpPr>
          <p:cNvPr id="7" name="Freeform 7"/>
          <p:cNvSpPr/>
          <p:nvPr/>
        </p:nvSpPr>
        <p:spPr>
          <a:xfrm>
            <a:off x="5182655" y="141857"/>
            <a:ext cx="12207628" cy="10003286"/>
          </a:xfrm>
          <a:custGeom>
            <a:avLst/>
            <a:gdLst/>
            <a:ahLst/>
            <a:cxnLst/>
            <a:rect l="l" t="t" r="r" b="b"/>
            <a:pathLst>
              <a:path w="12207628" h="10003286">
                <a:moveTo>
                  <a:pt x="0" y="0"/>
                </a:moveTo>
                <a:lnTo>
                  <a:pt x="12207628" y="0"/>
                </a:lnTo>
                <a:lnTo>
                  <a:pt x="12207628" y="10003286"/>
                </a:lnTo>
                <a:lnTo>
                  <a:pt x="0" y="10003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92" b="-492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8" name="Freeform 8"/>
          <p:cNvSpPr/>
          <p:nvPr/>
        </p:nvSpPr>
        <p:spPr>
          <a:xfrm>
            <a:off x="0" y="1098603"/>
            <a:ext cx="5182655" cy="1188924"/>
          </a:xfrm>
          <a:custGeom>
            <a:avLst/>
            <a:gdLst/>
            <a:ahLst/>
            <a:cxnLst/>
            <a:rect l="l" t="t" r="r" b="b"/>
            <a:pathLst>
              <a:path w="5182655" h="1188924">
                <a:moveTo>
                  <a:pt x="0" y="0"/>
                </a:moveTo>
                <a:lnTo>
                  <a:pt x="5182655" y="0"/>
                </a:lnTo>
                <a:lnTo>
                  <a:pt x="5182655" y="1188924"/>
                </a:lnTo>
                <a:lnTo>
                  <a:pt x="0" y="11889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3682" t="-1974265" r="-323431" b="-47840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9" name="TextBox 9"/>
          <p:cNvSpPr txBox="1"/>
          <p:nvPr/>
        </p:nvSpPr>
        <p:spPr>
          <a:xfrm>
            <a:off x="1348276" y="1425469"/>
            <a:ext cx="3119026" cy="535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4"/>
              </a:lnSpc>
            </a:pPr>
            <a:r>
              <a:rPr lang="en-US" sz="3511" b="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UML diagram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977" b="-12977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3" name="Freeform 3"/>
          <p:cNvSpPr/>
          <p:nvPr/>
        </p:nvSpPr>
        <p:spPr>
          <a:xfrm>
            <a:off x="874359" y="1193042"/>
            <a:ext cx="16539282" cy="9303346"/>
          </a:xfrm>
          <a:custGeom>
            <a:avLst/>
            <a:gdLst/>
            <a:ahLst/>
            <a:cxnLst/>
            <a:rect l="l" t="t" r="r" b="b"/>
            <a:pathLst>
              <a:path w="16539282" h="9303346">
                <a:moveTo>
                  <a:pt x="0" y="0"/>
                </a:moveTo>
                <a:lnTo>
                  <a:pt x="16539282" y="0"/>
                </a:lnTo>
                <a:lnTo>
                  <a:pt x="16539282" y="9303346"/>
                </a:lnTo>
                <a:lnTo>
                  <a:pt x="0" y="93033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4" name="TextBox 4"/>
          <p:cNvSpPr txBox="1"/>
          <p:nvPr/>
        </p:nvSpPr>
        <p:spPr>
          <a:xfrm>
            <a:off x="3545689" y="399956"/>
            <a:ext cx="11509216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7"/>
              </a:lnSpc>
            </a:pPr>
            <a:r>
              <a:rPr lang="en-US" sz="6556" b="1" u="sng" spc="131">
                <a:solidFill>
                  <a:srgbClr val="191919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API és adatbázis interakció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11316" t="-38683" r="-21836" b="-29030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>
            <a:off x="0" y="2060569"/>
            <a:ext cx="18288000" cy="8226431"/>
            <a:chOff x="0" y="0"/>
            <a:chExt cx="4816593" cy="21666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166632"/>
            </a:xfrm>
            <a:custGeom>
              <a:avLst/>
              <a:gdLst/>
              <a:ahLst/>
              <a:cxnLst/>
              <a:rect l="l" t="t" r="r" b="b"/>
              <a:pathLst>
                <a:path w="4816592" h="2166632">
                  <a:moveTo>
                    <a:pt x="0" y="0"/>
                  </a:moveTo>
                  <a:lnTo>
                    <a:pt x="4816592" y="0"/>
                  </a:lnTo>
                  <a:lnTo>
                    <a:pt x="4816592" y="2166632"/>
                  </a:lnTo>
                  <a:lnTo>
                    <a:pt x="0" y="2166632"/>
                  </a:lnTo>
                  <a:close/>
                </a:path>
              </a:pathLst>
            </a:custGeom>
            <a:solidFill>
              <a:srgbClr val="FFFFFF">
                <a:alpha val="24706"/>
              </a:srgbClr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816593" cy="2223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36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500692"/>
            <a:ext cx="18288000" cy="1559877"/>
          </a:xfrm>
          <a:custGeom>
            <a:avLst/>
            <a:gdLst/>
            <a:ahLst/>
            <a:cxnLst/>
            <a:rect l="l" t="t" r="r" b="b"/>
            <a:pathLst>
              <a:path w="18288000" h="1559877">
                <a:moveTo>
                  <a:pt x="0" y="0"/>
                </a:moveTo>
                <a:lnTo>
                  <a:pt x="18288000" y="0"/>
                </a:lnTo>
                <a:lnTo>
                  <a:pt x="18288000" y="1559877"/>
                </a:lnTo>
                <a:lnTo>
                  <a:pt x="0" y="15598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045" t="-1296354" r="-52280" b="-43370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7" name="TextBox 7"/>
          <p:cNvSpPr txBox="1"/>
          <p:nvPr/>
        </p:nvSpPr>
        <p:spPr>
          <a:xfrm>
            <a:off x="0" y="2390762"/>
            <a:ext cx="9077270" cy="530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69"/>
              </a:lnSpc>
              <a:spcBef>
                <a:spcPct val="0"/>
              </a:spcBef>
            </a:pPr>
            <a:r>
              <a:rPr lang="en-US" sz="3120" b="1" u="none" strike="noStrike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SVELTEKIT ALAPÚ WEBALKALMAZÁS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23309" y="2997292"/>
            <a:ext cx="15441383" cy="1061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49"/>
              </a:lnSpc>
            </a:pPr>
            <a:r>
              <a:rPr lang="en-US" sz="2899" spc="4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A weboldal </a:t>
            </a:r>
            <a:r>
              <a:rPr lang="en-US" sz="2899" i="1" spc="43">
                <a:solidFill>
                  <a:srgbClr val="191919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SvelteKit</a:t>
            </a:r>
            <a:r>
              <a:rPr lang="en-US" sz="2899" spc="4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keretrendszert használ, amely egy hatékony és gyors frontend eszköz webalkalmazások fejlesztéséhez.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079010" y="520146"/>
            <a:ext cx="8129980" cy="1252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0220"/>
              </a:lnSpc>
              <a:spcBef>
                <a:spcPct val="0"/>
              </a:spcBef>
            </a:pPr>
            <a:r>
              <a:rPr lang="en-US" sz="7300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Frontend bemutatása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24399" y="6855349"/>
            <a:ext cx="5757954" cy="522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9"/>
              </a:lnSpc>
            </a:pPr>
            <a:r>
              <a:rPr lang="en-US" sz="3120" b="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TECHNOLÓGIAI RÉSZLETEK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23309" y="7683011"/>
            <a:ext cx="9099018" cy="2146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349"/>
              </a:lnSpc>
              <a:spcBef>
                <a:spcPct val="0"/>
              </a:spcBef>
            </a:pPr>
            <a:r>
              <a:rPr lang="en-US" sz="2899" u="sng" strike="noStrike" spc="4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Nyelvek:</a:t>
            </a:r>
            <a:r>
              <a:rPr lang="en-US" sz="2899" u="none" strike="noStrike" spc="4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JavaScript, TypeScript, HTML, CSS.</a:t>
            </a:r>
          </a:p>
          <a:p>
            <a:pPr marL="0" lvl="0" indent="0" algn="just">
              <a:lnSpc>
                <a:spcPts val="4349"/>
              </a:lnSpc>
              <a:spcBef>
                <a:spcPct val="0"/>
              </a:spcBef>
            </a:pPr>
            <a:r>
              <a:rPr lang="en-US" sz="2899" u="sng" strike="noStrike" spc="4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Keretrendszer:</a:t>
            </a:r>
            <a:r>
              <a:rPr lang="en-US" sz="2899" u="none" strike="noStrike" spc="4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SvelteKit.</a:t>
            </a:r>
          </a:p>
          <a:p>
            <a:pPr marL="0" lvl="0" indent="0" algn="just">
              <a:lnSpc>
                <a:spcPts val="4349"/>
              </a:lnSpc>
              <a:spcBef>
                <a:spcPct val="0"/>
              </a:spcBef>
            </a:pPr>
            <a:r>
              <a:rPr lang="en-US" sz="2899" u="sng" strike="noStrike" spc="4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Backend Kapcsolat:</a:t>
            </a:r>
            <a:r>
              <a:rPr lang="en-US" sz="2899" u="none" strike="noStrike" spc="4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Mock szerverrel tesztelve.</a:t>
            </a:r>
          </a:p>
          <a:p>
            <a:pPr marL="0" lvl="0" indent="0" algn="just">
              <a:lnSpc>
                <a:spcPts val="4349"/>
              </a:lnSpc>
              <a:spcBef>
                <a:spcPct val="0"/>
              </a:spcBef>
            </a:pPr>
            <a:endParaRPr lang="en-US" sz="2899" u="none" strike="noStrike" spc="43">
              <a:solidFill>
                <a:srgbClr val="191919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24399" y="4613170"/>
            <a:ext cx="4753810" cy="530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69"/>
              </a:lnSpc>
              <a:spcBef>
                <a:spcPct val="0"/>
              </a:spcBef>
            </a:pPr>
            <a:r>
              <a:rPr lang="en-US" sz="3120" b="1" u="none" strike="noStrike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KOMPONENS ALAPÚ UI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3309" y="5226883"/>
            <a:ext cx="12249720" cy="1076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349"/>
              </a:lnSpc>
              <a:spcBef>
                <a:spcPct val="0"/>
              </a:spcBef>
            </a:pPr>
            <a:r>
              <a:rPr lang="en-US" sz="2899" u="none" strike="noStrike" spc="4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A különböző UI elemek különálló, újrafelhasználható komponensek formájában lettek megvalósítva (.svelte fájlok).</a:t>
            </a:r>
          </a:p>
        </p:txBody>
      </p:sp>
      <p:sp>
        <p:nvSpPr>
          <p:cNvPr id="14" name="Freeform 14"/>
          <p:cNvSpPr/>
          <p:nvPr/>
        </p:nvSpPr>
        <p:spPr>
          <a:xfrm>
            <a:off x="14761782" y="3740830"/>
            <a:ext cx="2893601" cy="6089117"/>
          </a:xfrm>
          <a:custGeom>
            <a:avLst/>
            <a:gdLst/>
            <a:ahLst/>
            <a:cxnLst/>
            <a:rect l="l" t="t" r="r" b="b"/>
            <a:pathLst>
              <a:path w="2893601" h="6089117">
                <a:moveTo>
                  <a:pt x="0" y="0"/>
                </a:moveTo>
                <a:lnTo>
                  <a:pt x="2893600" y="0"/>
                </a:lnTo>
                <a:lnTo>
                  <a:pt x="2893600" y="6089117"/>
                </a:lnTo>
                <a:lnTo>
                  <a:pt x="0" y="60891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6675" r="-43758"/>
            </a:stretch>
          </a:blipFill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11316" t="-38683" r="-21836" b="-29030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24706"/>
              </a:srgbClr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816593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105970" y="5457026"/>
            <a:ext cx="7023140" cy="3801274"/>
          </a:xfrm>
          <a:custGeom>
            <a:avLst/>
            <a:gdLst/>
            <a:ahLst/>
            <a:cxnLst/>
            <a:rect l="l" t="t" r="r" b="b"/>
            <a:pathLst>
              <a:path w="7023140" h="3801274">
                <a:moveTo>
                  <a:pt x="0" y="0"/>
                </a:moveTo>
                <a:lnTo>
                  <a:pt x="7023140" y="0"/>
                </a:lnTo>
                <a:lnTo>
                  <a:pt x="7023140" y="3801274"/>
                </a:lnTo>
                <a:lnTo>
                  <a:pt x="0" y="38012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7" name="Freeform 7"/>
          <p:cNvSpPr/>
          <p:nvPr/>
        </p:nvSpPr>
        <p:spPr>
          <a:xfrm>
            <a:off x="10105970" y="1028700"/>
            <a:ext cx="7023140" cy="3804201"/>
          </a:xfrm>
          <a:custGeom>
            <a:avLst/>
            <a:gdLst/>
            <a:ahLst/>
            <a:cxnLst/>
            <a:rect l="l" t="t" r="r" b="b"/>
            <a:pathLst>
              <a:path w="7023140" h="3804201">
                <a:moveTo>
                  <a:pt x="0" y="0"/>
                </a:moveTo>
                <a:lnTo>
                  <a:pt x="7023140" y="0"/>
                </a:lnTo>
                <a:lnTo>
                  <a:pt x="7023140" y="3804201"/>
                </a:lnTo>
                <a:lnTo>
                  <a:pt x="0" y="38042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8" name="Freeform 8"/>
          <p:cNvSpPr/>
          <p:nvPr/>
        </p:nvSpPr>
        <p:spPr>
          <a:xfrm>
            <a:off x="0" y="655519"/>
            <a:ext cx="9144000" cy="1186696"/>
          </a:xfrm>
          <a:custGeom>
            <a:avLst/>
            <a:gdLst/>
            <a:ahLst/>
            <a:cxnLst/>
            <a:rect l="l" t="t" r="r" b="b"/>
            <a:pathLst>
              <a:path w="9144000" h="1186696">
                <a:moveTo>
                  <a:pt x="0" y="0"/>
                </a:moveTo>
                <a:lnTo>
                  <a:pt x="9144000" y="0"/>
                </a:lnTo>
                <a:lnTo>
                  <a:pt x="9144000" y="1186697"/>
                </a:lnTo>
                <a:lnTo>
                  <a:pt x="0" y="1186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4941" t="-1704018" r="-81710" b="-88456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9" name="TextBox 9"/>
          <p:cNvSpPr txBox="1"/>
          <p:nvPr/>
        </p:nvSpPr>
        <p:spPr>
          <a:xfrm>
            <a:off x="1889620" y="737335"/>
            <a:ext cx="5386601" cy="918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30"/>
              </a:lnSpc>
            </a:pPr>
            <a:r>
              <a:rPr lang="en-US" sz="5379" b="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FŐBB OLDALAK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50406" y="2246434"/>
            <a:ext cx="8375580" cy="7616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11"/>
              </a:lnSpc>
            </a:pPr>
            <a:r>
              <a:rPr lang="en-US" sz="3140" b="1" i="1" spc="47">
                <a:solidFill>
                  <a:srgbClr val="191919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BEJELENTKEZÉS (LOGIN): </a:t>
            </a:r>
          </a:p>
          <a:p>
            <a:pPr algn="just">
              <a:lnSpc>
                <a:spcPts val="3849"/>
              </a:lnSpc>
            </a:pPr>
            <a:r>
              <a:rPr lang="en-US" sz="2566" spc="38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             Felhasználói bejelentkezési felület.</a:t>
            </a:r>
          </a:p>
          <a:p>
            <a:pPr algn="just">
              <a:lnSpc>
                <a:spcPts val="4261"/>
              </a:lnSpc>
            </a:pPr>
            <a:r>
              <a:rPr lang="en-US" sz="2840" b="1" i="1" spc="42">
                <a:solidFill>
                  <a:srgbClr val="191919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FŐOLDAL (HOME): </a:t>
            </a:r>
          </a:p>
          <a:p>
            <a:pPr algn="just">
              <a:lnSpc>
                <a:spcPts val="3849"/>
              </a:lnSpc>
            </a:pPr>
            <a:r>
              <a:rPr lang="en-US" sz="2566" spc="38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        A felhasználó bejelentkezés után ide érkezik, itt láthatók a legfontosabb adatok.</a:t>
            </a:r>
          </a:p>
          <a:p>
            <a:pPr algn="just">
              <a:lnSpc>
                <a:spcPts val="4261"/>
              </a:lnSpc>
            </a:pPr>
            <a:r>
              <a:rPr lang="en-US" sz="2840" b="1" i="1" spc="42">
                <a:solidFill>
                  <a:srgbClr val="191919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ANYAGKÉSZLET (MY INVENTORY): </a:t>
            </a:r>
          </a:p>
          <a:p>
            <a:pPr algn="just">
              <a:lnSpc>
                <a:spcPts val="3849"/>
              </a:lnSpc>
            </a:pPr>
            <a:r>
              <a:rPr lang="en-US" sz="2566" spc="38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            A játékban gyűjthető anyagok listája.</a:t>
            </a:r>
          </a:p>
          <a:p>
            <a:pPr algn="just">
              <a:lnSpc>
                <a:spcPts val="4261"/>
              </a:lnSpc>
            </a:pPr>
            <a:r>
              <a:rPr lang="en-US" sz="2840" b="1" i="1" spc="42">
                <a:solidFill>
                  <a:srgbClr val="191919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KARAKTEREK (CHARACTERS): </a:t>
            </a:r>
          </a:p>
          <a:p>
            <a:pPr algn="just">
              <a:lnSpc>
                <a:spcPts val="3849"/>
              </a:lnSpc>
            </a:pPr>
            <a:r>
              <a:rPr lang="en-US" sz="2566" spc="38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            A játékban elérhető karakterek listája.</a:t>
            </a:r>
          </a:p>
          <a:p>
            <a:pPr algn="just">
              <a:lnSpc>
                <a:spcPts val="4261"/>
              </a:lnSpc>
            </a:pPr>
            <a:r>
              <a:rPr lang="en-US" sz="2840" b="1" i="1" spc="42">
                <a:solidFill>
                  <a:srgbClr val="191919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SZIGETEK (ISLANDS): </a:t>
            </a:r>
          </a:p>
          <a:p>
            <a:pPr algn="just">
              <a:lnSpc>
                <a:spcPts val="3849"/>
              </a:lnSpc>
            </a:pPr>
            <a:r>
              <a:rPr lang="en-US" sz="2566" spc="38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             A játékban található szigetek listája.</a:t>
            </a:r>
          </a:p>
          <a:p>
            <a:pPr algn="just">
              <a:lnSpc>
                <a:spcPts val="4261"/>
              </a:lnSpc>
            </a:pPr>
            <a:r>
              <a:rPr lang="en-US" sz="2840" b="1" i="1" spc="42">
                <a:solidFill>
                  <a:srgbClr val="191919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RANGLISTA (HIGHSCORE): </a:t>
            </a:r>
          </a:p>
          <a:p>
            <a:pPr algn="just">
              <a:lnSpc>
                <a:spcPts val="3849"/>
              </a:lnSpc>
            </a:pPr>
            <a:r>
              <a:rPr lang="en-US" sz="2566" spc="38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     A játékosok TOP10-es rangsorolása pontszám alapján.</a:t>
            </a:r>
          </a:p>
          <a:p>
            <a:pPr algn="just">
              <a:lnSpc>
                <a:spcPts val="3849"/>
              </a:lnSpc>
            </a:pPr>
            <a:endParaRPr lang="en-US" sz="2566" spc="38">
              <a:solidFill>
                <a:srgbClr val="191919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069575" y="-3979387"/>
            <a:ext cx="24351091" cy="15791031"/>
          </a:xfrm>
          <a:custGeom>
            <a:avLst/>
            <a:gdLst/>
            <a:ahLst/>
            <a:cxnLst/>
            <a:rect l="l" t="t" r="r" b="b"/>
            <a:pathLst>
              <a:path w="24351091" h="15791031">
                <a:moveTo>
                  <a:pt x="0" y="0"/>
                </a:moveTo>
                <a:lnTo>
                  <a:pt x="24351091" y="0"/>
                </a:lnTo>
                <a:lnTo>
                  <a:pt x="24351091" y="15791031"/>
                </a:lnTo>
                <a:lnTo>
                  <a:pt x="0" y="157910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 b="-9256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>
            <a:off x="-161488" y="-1466676"/>
            <a:ext cx="21001839" cy="12341628"/>
            <a:chOff x="0" y="0"/>
            <a:chExt cx="5531349" cy="32504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31348" cy="3250470"/>
            </a:xfrm>
            <a:custGeom>
              <a:avLst/>
              <a:gdLst/>
              <a:ahLst/>
              <a:cxnLst/>
              <a:rect l="l" t="t" r="r" b="b"/>
              <a:pathLst>
                <a:path w="5531348" h="3250470">
                  <a:moveTo>
                    <a:pt x="0" y="0"/>
                  </a:moveTo>
                  <a:lnTo>
                    <a:pt x="5531348" y="0"/>
                  </a:lnTo>
                  <a:lnTo>
                    <a:pt x="5531348" y="3250470"/>
                  </a:lnTo>
                  <a:lnTo>
                    <a:pt x="0" y="3250470"/>
                  </a:lnTo>
                  <a:close/>
                </a:path>
              </a:pathLst>
            </a:custGeom>
            <a:solidFill>
              <a:srgbClr val="FFFFFF">
                <a:alpha val="24706"/>
              </a:srgbClr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5531349" cy="32790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06503" y="2895898"/>
            <a:ext cx="6938196" cy="3761803"/>
          </a:xfrm>
          <a:custGeom>
            <a:avLst/>
            <a:gdLst/>
            <a:ahLst/>
            <a:cxnLst/>
            <a:rect l="l" t="t" r="r" b="b"/>
            <a:pathLst>
              <a:path w="6938196" h="3761803">
                <a:moveTo>
                  <a:pt x="0" y="0"/>
                </a:moveTo>
                <a:lnTo>
                  <a:pt x="6938196" y="0"/>
                </a:lnTo>
                <a:lnTo>
                  <a:pt x="6938196" y="3761803"/>
                </a:lnTo>
                <a:lnTo>
                  <a:pt x="0" y="37618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7" name="Freeform 7"/>
          <p:cNvSpPr/>
          <p:nvPr/>
        </p:nvSpPr>
        <p:spPr>
          <a:xfrm>
            <a:off x="9155968" y="1028700"/>
            <a:ext cx="6926229" cy="3748100"/>
          </a:xfrm>
          <a:custGeom>
            <a:avLst/>
            <a:gdLst/>
            <a:ahLst/>
            <a:cxnLst/>
            <a:rect l="l" t="t" r="r" b="b"/>
            <a:pathLst>
              <a:path w="6926229" h="3748100">
                <a:moveTo>
                  <a:pt x="0" y="0"/>
                </a:moveTo>
                <a:lnTo>
                  <a:pt x="6926228" y="0"/>
                </a:lnTo>
                <a:lnTo>
                  <a:pt x="6926228" y="3748100"/>
                </a:lnTo>
                <a:lnTo>
                  <a:pt x="0" y="3748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8" name="Freeform 8"/>
          <p:cNvSpPr/>
          <p:nvPr/>
        </p:nvSpPr>
        <p:spPr>
          <a:xfrm>
            <a:off x="9144000" y="5143500"/>
            <a:ext cx="6938196" cy="3754874"/>
          </a:xfrm>
          <a:custGeom>
            <a:avLst/>
            <a:gdLst/>
            <a:ahLst/>
            <a:cxnLst/>
            <a:rect l="l" t="t" r="r" b="b"/>
            <a:pathLst>
              <a:path w="6938196" h="3754874">
                <a:moveTo>
                  <a:pt x="0" y="0"/>
                </a:moveTo>
                <a:lnTo>
                  <a:pt x="6938196" y="0"/>
                </a:lnTo>
                <a:lnTo>
                  <a:pt x="6938196" y="3754874"/>
                </a:lnTo>
                <a:lnTo>
                  <a:pt x="0" y="37548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9" name="Freeform 9"/>
          <p:cNvSpPr/>
          <p:nvPr/>
        </p:nvSpPr>
        <p:spPr>
          <a:xfrm>
            <a:off x="4549804" y="9258300"/>
            <a:ext cx="13738196" cy="1028700"/>
          </a:xfrm>
          <a:custGeom>
            <a:avLst/>
            <a:gdLst/>
            <a:ahLst/>
            <a:cxnLst/>
            <a:rect l="l" t="t" r="r" b="b"/>
            <a:pathLst>
              <a:path w="13738196" h="1028700">
                <a:moveTo>
                  <a:pt x="0" y="0"/>
                </a:moveTo>
                <a:lnTo>
                  <a:pt x="13738196" y="0"/>
                </a:lnTo>
                <a:lnTo>
                  <a:pt x="1373819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684" t="-2208393" r="-131525" b="-144237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10" name="Freeform 10"/>
          <p:cNvSpPr/>
          <p:nvPr/>
        </p:nvSpPr>
        <p:spPr>
          <a:xfrm>
            <a:off x="0" y="0"/>
            <a:ext cx="8050183" cy="1024223"/>
          </a:xfrm>
          <a:custGeom>
            <a:avLst/>
            <a:gdLst/>
            <a:ahLst/>
            <a:cxnLst/>
            <a:rect l="l" t="t" r="r" b="b"/>
            <a:pathLst>
              <a:path w="8050183" h="1024223">
                <a:moveTo>
                  <a:pt x="0" y="0"/>
                </a:moveTo>
                <a:lnTo>
                  <a:pt x="8050183" y="0"/>
                </a:lnTo>
                <a:lnTo>
                  <a:pt x="8050183" y="1024223"/>
                </a:lnTo>
                <a:lnTo>
                  <a:pt x="0" y="1024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0847" t="-2248212" r="-151512" b="-115139"/>
            </a:stretch>
          </a:blipFill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11316" t="-38683" r="-21836" b="-29030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24706"/>
              </a:srgbClr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816593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88775" y="945948"/>
            <a:ext cx="6938196" cy="3758190"/>
          </a:xfrm>
          <a:custGeom>
            <a:avLst/>
            <a:gdLst/>
            <a:ahLst/>
            <a:cxnLst/>
            <a:rect l="l" t="t" r="r" b="b"/>
            <a:pathLst>
              <a:path w="6938196" h="3758190">
                <a:moveTo>
                  <a:pt x="0" y="0"/>
                </a:moveTo>
                <a:lnTo>
                  <a:pt x="6938197" y="0"/>
                </a:lnTo>
                <a:lnTo>
                  <a:pt x="6938197" y="3758190"/>
                </a:lnTo>
                <a:lnTo>
                  <a:pt x="0" y="3758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7" name="Freeform 7"/>
          <p:cNvSpPr/>
          <p:nvPr/>
        </p:nvSpPr>
        <p:spPr>
          <a:xfrm>
            <a:off x="10105970" y="1028700"/>
            <a:ext cx="6938196" cy="3754874"/>
          </a:xfrm>
          <a:custGeom>
            <a:avLst/>
            <a:gdLst/>
            <a:ahLst/>
            <a:cxnLst/>
            <a:rect l="l" t="t" r="r" b="b"/>
            <a:pathLst>
              <a:path w="6938196" h="3754874">
                <a:moveTo>
                  <a:pt x="0" y="0"/>
                </a:moveTo>
                <a:lnTo>
                  <a:pt x="6938196" y="0"/>
                </a:lnTo>
                <a:lnTo>
                  <a:pt x="6938196" y="3754874"/>
                </a:lnTo>
                <a:lnTo>
                  <a:pt x="0" y="37548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8" name="Freeform 8"/>
          <p:cNvSpPr/>
          <p:nvPr/>
        </p:nvSpPr>
        <p:spPr>
          <a:xfrm>
            <a:off x="1488775" y="5419949"/>
            <a:ext cx="6938196" cy="3799402"/>
          </a:xfrm>
          <a:custGeom>
            <a:avLst/>
            <a:gdLst/>
            <a:ahLst/>
            <a:cxnLst/>
            <a:rect l="l" t="t" r="r" b="b"/>
            <a:pathLst>
              <a:path w="6938196" h="3799402">
                <a:moveTo>
                  <a:pt x="0" y="0"/>
                </a:moveTo>
                <a:lnTo>
                  <a:pt x="6938197" y="0"/>
                </a:lnTo>
                <a:lnTo>
                  <a:pt x="6938197" y="3799401"/>
                </a:lnTo>
                <a:lnTo>
                  <a:pt x="0" y="37994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9" name="Freeform 9"/>
          <p:cNvSpPr/>
          <p:nvPr/>
        </p:nvSpPr>
        <p:spPr>
          <a:xfrm>
            <a:off x="10105970" y="5458898"/>
            <a:ext cx="6938196" cy="3760452"/>
          </a:xfrm>
          <a:custGeom>
            <a:avLst/>
            <a:gdLst/>
            <a:ahLst/>
            <a:cxnLst/>
            <a:rect l="l" t="t" r="r" b="b"/>
            <a:pathLst>
              <a:path w="6938196" h="3760452">
                <a:moveTo>
                  <a:pt x="0" y="0"/>
                </a:moveTo>
                <a:lnTo>
                  <a:pt x="6938196" y="0"/>
                </a:lnTo>
                <a:lnTo>
                  <a:pt x="6938196" y="3760452"/>
                </a:lnTo>
                <a:lnTo>
                  <a:pt x="0" y="37604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10" name="Freeform 10"/>
          <p:cNvSpPr/>
          <p:nvPr/>
        </p:nvSpPr>
        <p:spPr>
          <a:xfrm>
            <a:off x="0" y="0"/>
            <a:ext cx="18288000" cy="578426"/>
          </a:xfrm>
          <a:custGeom>
            <a:avLst/>
            <a:gdLst/>
            <a:ahLst/>
            <a:cxnLst/>
            <a:rect l="l" t="t" r="r" b="b"/>
            <a:pathLst>
              <a:path w="18288000" h="578426">
                <a:moveTo>
                  <a:pt x="0" y="0"/>
                </a:moveTo>
                <a:lnTo>
                  <a:pt x="18288000" y="0"/>
                </a:lnTo>
                <a:lnTo>
                  <a:pt x="18288000" y="578426"/>
                </a:lnTo>
                <a:lnTo>
                  <a:pt x="0" y="578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903" t="-4057997" r="-67818" b="-203878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11" name="Freeform 11"/>
          <p:cNvSpPr/>
          <p:nvPr/>
        </p:nvSpPr>
        <p:spPr>
          <a:xfrm>
            <a:off x="0" y="9590825"/>
            <a:ext cx="18288000" cy="696175"/>
          </a:xfrm>
          <a:custGeom>
            <a:avLst/>
            <a:gdLst/>
            <a:ahLst/>
            <a:cxnLst/>
            <a:rect l="l" t="t" r="r" b="b"/>
            <a:pathLst>
              <a:path w="18288000" h="696175">
                <a:moveTo>
                  <a:pt x="0" y="0"/>
                </a:moveTo>
                <a:lnTo>
                  <a:pt x="18288000" y="0"/>
                </a:lnTo>
                <a:lnTo>
                  <a:pt x="18288000" y="696175"/>
                </a:lnTo>
                <a:lnTo>
                  <a:pt x="0" y="6961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903" t="-3371640" r="-67818" b="-152481"/>
            </a:stretch>
          </a:blipFill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11316" t="-38683" r="-21836" b="-29030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24706"/>
              </a:srgbClr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36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39912" y="1249065"/>
            <a:ext cx="9077270" cy="563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49"/>
              </a:lnSpc>
              <a:spcBef>
                <a:spcPct val="0"/>
              </a:spcBef>
            </a:pPr>
            <a:r>
              <a:rPr lang="en-US" sz="3320" b="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ADATKEZ</a:t>
            </a:r>
            <a:r>
              <a:rPr lang="en-US" sz="3320" b="1" u="none" strike="noStrike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ELÉS ÉS SZERVER KOMMUNIKÁCIÓ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7179" y="1867343"/>
            <a:ext cx="15441383" cy="1604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4" lvl="1" indent="-313052" algn="just">
              <a:lnSpc>
                <a:spcPts val="4349"/>
              </a:lnSpc>
              <a:buFont typeface="Arial"/>
              <a:buChar char="•"/>
            </a:pPr>
            <a:r>
              <a:rPr lang="en-US" sz="2899" spc="4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Az adatkezelés az </a:t>
            </a:r>
            <a:r>
              <a:rPr lang="en-US" sz="2899" i="1" spc="43">
                <a:solidFill>
                  <a:srgbClr val="191919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onMount lifecycle hook</a:t>
            </a:r>
            <a:r>
              <a:rPr lang="en-US" sz="2899" spc="4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segítségével történik.</a:t>
            </a:r>
          </a:p>
          <a:p>
            <a:pPr marL="626104" lvl="1" indent="-313052" algn="just">
              <a:lnSpc>
                <a:spcPts val="4349"/>
              </a:lnSpc>
              <a:buFont typeface="Arial"/>
              <a:buChar char="•"/>
            </a:pPr>
            <a:r>
              <a:rPr lang="en-US" sz="2899" spc="4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A szerverrel való kommunikációhoz a </a:t>
            </a:r>
            <a:r>
              <a:rPr lang="en-US" sz="2899" i="1" spc="43">
                <a:solidFill>
                  <a:srgbClr val="191919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fetch API-t</a:t>
            </a:r>
            <a:r>
              <a:rPr lang="en-US" sz="2899" spc="4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használjuk.</a:t>
            </a:r>
          </a:p>
          <a:p>
            <a:pPr algn="just">
              <a:lnSpc>
                <a:spcPts val="4349"/>
              </a:lnSpc>
            </a:pPr>
            <a:endParaRPr lang="en-US" sz="2899" spc="43">
              <a:solidFill>
                <a:srgbClr val="191919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39912" y="6726274"/>
            <a:ext cx="5757954" cy="563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9"/>
              </a:lnSpc>
            </a:pPr>
            <a:r>
              <a:rPr lang="en-US" sz="3320" b="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HITELESÍTÉS ÉS BIZTONSÁG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39912" y="7531317"/>
            <a:ext cx="14609123" cy="1604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4" lvl="1" indent="-313052" algn="just">
              <a:lnSpc>
                <a:spcPts val="4349"/>
              </a:lnSpc>
              <a:buFont typeface="Arial"/>
              <a:buChar char="•"/>
            </a:pPr>
            <a:r>
              <a:rPr lang="en-US" sz="2899" spc="4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A felhasználók </a:t>
            </a:r>
            <a:r>
              <a:rPr lang="en-US" sz="2899" i="1" spc="43">
                <a:solidFill>
                  <a:srgbClr val="191919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tokenekkel</a:t>
            </a:r>
            <a:r>
              <a:rPr lang="en-US" sz="2899" spc="4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azonosítják magukat, amelyeket a </a:t>
            </a:r>
            <a:r>
              <a:rPr lang="en-US" sz="2899" i="1" spc="43">
                <a:solidFill>
                  <a:srgbClr val="191919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sessionStore</a:t>
            </a:r>
            <a:r>
              <a:rPr lang="en-US" sz="2899" spc="4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tárol.</a:t>
            </a:r>
          </a:p>
          <a:p>
            <a:pPr marL="626104" lvl="1" indent="-313052" algn="just">
              <a:lnSpc>
                <a:spcPts val="4349"/>
              </a:lnSpc>
              <a:spcBef>
                <a:spcPct val="0"/>
              </a:spcBef>
              <a:buFont typeface="Arial"/>
              <a:buChar char="•"/>
            </a:pPr>
            <a:r>
              <a:rPr lang="en-US" sz="2899" spc="4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A felhasználó a </a:t>
            </a:r>
            <a:r>
              <a:rPr lang="en-US" sz="2899" i="1" spc="43">
                <a:solidFill>
                  <a:srgbClr val="191919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logoutAndRedirectToLogin</a:t>
            </a:r>
            <a:r>
              <a:rPr lang="en-US" sz="2899" spc="4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függvénnyel jelentkezhet ki.</a:t>
            </a:r>
          </a:p>
          <a:p>
            <a:pPr marL="0" lvl="0" indent="0" algn="just">
              <a:lnSpc>
                <a:spcPts val="4349"/>
              </a:lnSpc>
              <a:spcBef>
                <a:spcPct val="0"/>
              </a:spcBef>
            </a:pPr>
            <a:endParaRPr lang="en-US" sz="2899" spc="43">
              <a:solidFill>
                <a:srgbClr val="191919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38259" y="3728529"/>
            <a:ext cx="8319601" cy="563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49"/>
              </a:lnSpc>
              <a:spcBef>
                <a:spcPct val="0"/>
              </a:spcBef>
            </a:pPr>
            <a:r>
              <a:rPr lang="en-US" sz="3320" b="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NAVIGÁCIÓ É</a:t>
            </a:r>
            <a:r>
              <a:rPr lang="en-US" sz="3320" b="1" u="none" strike="noStrike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S FELHASZNÁLÓI ÉLMÉNY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4557677"/>
            <a:ext cx="16219388" cy="1604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4" lvl="1" indent="-313052" algn="just">
              <a:lnSpc>
                <a:spcPts val="4349"/>
              </a:lnSpc>
              <a:spcBef>
                <a:spcPct val="0"/>
              </a:spcBef>
              <a:buFont typeface="Arial"/>
              <a:buChar char="•"/>
            </a:pPr>
            <a:r>
              <a:rPr lang="en-US" sz="2899" u="none" strike="noStrike" spc="4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Az oldalak közötti navigációt a</a:t>
            </a:r>
            <a:r>
              <a:rPr lang="en-US" sz="2899" i="1" u="none" strike="noStrike" spc="43">
                <a:solidFill>
                  <a:srgbClr val="191919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 goto</a:t>
            </a:r>
            <a:r>
              <a:rPr lang="en-US" sz="2899" u="none" strike="noStrike" spc="4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függvénnyel valósítottuk meg.</a:t>
            </a:r>
          </a:p>
          <a:p>
            <a:pPr marL="626104" lvl="1" indent="-313052" algn="just">
              <a:lnSpc>
                <a:spcPts val="4349"/>
              </a:lnSpc>
              <a:spcBef>
                <a:spcPct val="0"/>
              </a:spcBef>
              <a:buFont typeface="Arial"/>
              <a:buChar char="•"/>
            </a:pPr>
            <a:r>
              <a:rPr lang="en-US" sz="2899" u="none" strike="noStrike" spc="4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A fő navigációs menü az </a:t>
            </a:r>
            <a:r>
              <a:rPr lang="en-US" sz="2899" i="1" u="none" strike="noStrike" spc="43">
                <a:solidFill>
                  <a:srgbClr val="191919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oldalsávban</a:t>
            </a:r>
            <a:r>
              <a:rPr lang="en-US" sz="2899" u="none" strike="noStrike" spc="4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(sidebar) található.</a:t>
            </a:r>
          </a:p>
          <a:p>
            <a:pPr marL="626104" lvl="1" indent="-313052" algn="just">
              <a:lnSpc>
                <a:spcPts val="4349"/>
              </a:lnSpc>
              <a:spcBef>
                <a:spcPct val="0"/>
              </a:spcBef>
              <a:buFont typeface="Arial"/>
              <a:buChar char="•"/>
            </a:pPr>
            <a:r>
              <a:rPr lang="en-US" sz="2899" u="none" strike="noStrike" spc="4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Dinamikusan változó háttérzene ki-be kapcsolható.</a:t>
            </a:r>
          </a:p>
        </p:txBody>
      </p:sp>
      <p:sp>
        <p:nvSpPr>
          <p:cNvPr id="12" name="Freeform 12"/>
          <p:cNvSpPr/>
          <p:nvPr/>
        </p:nvSpPr>
        <p:spPr>
          <a:xfrm rot="-5400000">
            <a:off x="11285474" y="4363562"/>
            <a:ext cx="10287000" cy="1559877"/>
          </a:xfrm>
          <a:custGeom>
            <a:avLst/>
            <a:gdLst/>
            <a:ahLst/>
            <a:cxnLst/>
            <a:rect l="l" t="t" r="r" b="b"/>
            <a:pathLst>
              <a:path w="10287000" h="1559877">
                <a:moveTo>
                  <a:pt x="0" y="0"/>
                </a:moveTo>
                <a:lnTo>
                  <a:pt x="10287000" y="0"/>
                </a:lnTo>
                <a:lnTo>
                  <a:pt x="10287000" y="1559876"/>
                </a:lnTo>
                <a:lnTo>
                  <a:pt x="0" y="1559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074" t="-1296354" r="-99060" b="-43370"/>
            </a:stretch>
          </a:blipFill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4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11316" t="-38683" r="-21836" b="-29030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>
            <a:off x="9345" y="2060569"/>
            <a:ext cx="18288000" cy="8226431"/>
            <a:chOff x="0" y="0"/>
            <a:chExt cx="4816593" cy="21666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166632"/>
            </a:xfrm>
            <a:custGeom>
              <a:avLst/>
              <a:gdLst/>
              <a:ahLst/>
              <a:cxnLst/>
              <a:rect l="l" t="t" r="r" b="b"/>
              <a:pathLst>
                <a:path w="4816592" h="2166632">
                  <a:moveTo>
                    <a:pt x="0" y="0"/>
                  </a:moveTo>
                  <a:lnTo>
                    <a:pt x="4816592" y="0"/>
                  </a:lnTo>
                  <a:lnTo>
                    <a:pt x="4816592" y="2166632"/>
                  </a:lnTo>
                  <a:lnTo>
                    <a:pt x="0" y="2166632"/>
                  </a:lnTo>
                  <a:close/>
                </a:path>
              </a:pathLst>
            </a:custGeom>
            <a:solidFill>
              <a:srgbClr val="FFFFFF">
                <a:alpha val="24706"/>
              </a:srgbClr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816593" cy="2223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36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7972138"/>
            <a:ext cx="18288000" cy="1559877"/>
          </a:xfrm>
          <a:custGeom>
            <a:avLst/>
            <a:gdLst/>
            <a:ahLst/>
            <a:cxnLst/>
            <a:rect l="l" t="t" r="r" b="b"/>
            <a:pathLst>
              <a:path w="18288000" h="1559877">
                <a:moveTo>
                  <a:pt x="0" y="0"/>
                </a:moveTo>
                <a:lnTo>
                  <a:pt x="18288000" y="0"/>
                </a:lnTo>
                <a:lnTo>
                  <a:pt x="18288000" y="1559876"/>
                </a:lnTo>
                <a:lnTo>
                  <a:pt x="0" y="1559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431" t="-1296354" r="-47894" b="-43370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7" name="TextBox 7"/>
          <p:cNvSpPr txBox="1"/>
          <p:nvPr/>
        </p:nvSpPr>
        <p:spPr>
          <a:xfrm>
            <a:off x="527540" y="953652"/>
            <a:ext cx="6393497" cy="563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49"/>
              </a:lnSpc>
              <a:spcBef>
                <a:spcPct val="0"/>
              </a:spcBef>
            </a:pPr>
            <a:r>
              <a:rPr lang="en-US" sz="3320" b="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FEJ</a:t>
            </a:r>
            <a:r>
              <a:rPr lang="en-US" sz="3320" b="1" u="none" strike="noStrike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LESZTÉSI KÖRNYEZET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9455" y="1745529"/>
            <a:ext cx="15441383" cy="1061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4" lvl="1" indent="-313052" algn="just">
              <a:lnSpc>
                <a:spcPts val="4349"/>
              </a:lnSpc>
              <a:buFont typeface="Arial"/>
              <a:buChar char="•"/>
            </a:pPr>
            <a:r>
              <a:rPr lang="en-US" sz="2899" i="1" spc="43">
                <a:solidFill>
                  <a:srgbClr val="191919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Mock szervert</a:t>
            </a:r>
            <a:r>
              <a:rPr lang="en-US" sz="2899" spc="4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alkalmaztunk fejlesztési célra, amely lehetővé tette a frontend fejlesztését a backendtől függetlenül.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97162" y="8025792"/>
            <a:ext cx="14493675" cy="1830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9"/>
              </a:lnSpc>
            </a:pPr>
            <a:r>
              <a:rPr lang="en-US" sz="3499" b="1" spc="52">
                <a:solidFill>
                  <a:srgbClr val="191919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A WEBALKALMAZÁS HATÉKONY, GYORS ÉS FELHASZNÁLÓBARÁT, AMELY MEGFELEL A JÁTÉKOSOK IGÉNYEINEK.</a:t>
            </a:r>
          </a:p>
          <a:p>
            <a:pPr marL="0" lvl="0" indent="0" algn="just">
              <a:lnSpc>
                <a:spcPts val="4349"/>
              </a:lnSpc>
              <a:spcBef>
                <a:spcPct val="0"/>
              </a:spcBef>
            </a:pPr>
            <a:endParaRPr lang="en-US" sz="3499" b="1" spc="52">
              <a:solidFill>
                <a:srgbClr val="191919"/>
              </a:solidFill>
              <a:latin typeface="Cormorant Garamond Bold"/>
              <a:ea typeface="Cormorant Garamond Bold"/>
              <a:cs typeface="Cormorant Garamond Bold"/>
              <a:sym typeface="Cormorant Garamon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7254" y="3849453"/>
            <a:ext cx="8319601" cy="563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49"/>
              </a:lnSpc>
              <a:spcBef>
                <a:spcPct val="0"/>
              </a:spcBef>
            </a:pPr>
            <a:r>
              <a:rPr lang="en-US" sz="3320" b="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RESZPONZIVITÁS É</a:t>
            </a:r>
            <a:r>
              <a:rPr lang="en-US" sz="3320" b="1" u="none" strike="noStrike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S STÍLUSOK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3651" y="4663959"/>
            <a:ext cx="16219388" cy="2689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4" lvl="1" indent="-313052" algn="just">
              <a:lnSpc>
                <a:spcPts val="4349"/>
              </a:lnSpc>
              <a:buFont typeface="Arial"/>
              <a:buChar char="•"/>
            </a:pPr>
            <a:r>
              <a:rPr lang="en-US" sz="2899" spc="4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A különböző képernyőmérethez alkalmazkodást a stílusok </a:t>
            </a:r>
            <a:r>
              <a:rPr lang="en-US" sz="2899" i="1" spc="43">
                <a:solidFill>
                  <a:srgbClr val="191919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@media</a:t>
            </a:r>
            <a:r>
              <a:rPr lang="en-US" sz="2899" spc="4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direktíváival biztosítottuk.</a:t>
            </a:r>
          </a:p>
          <a:p>
            <a:pPr marL="626104" lvl="1" indent="-313052" algn="just">
              <a:lnSpc>
                <a:spcPts val="4349"/>
              </a:lnSpc>
              <a:buFont typeface="Arial"/>
              <a:buChar char="•"/>
            </a:pPr>
            <a:r>
              <a:rPr lang="en-US" sz="2899" spc="4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Egyedi megjelenést és stílust adtunk az alkalmazásnak, például háttérképek, betűtípus, színek.</a:t>
            </a:r>
          </a:p>
          <a:p>
            <a:pPr algn="just">
              <a:lnSpc>
                <a:spcPts val="4349"/>
              </a:lnSpc>
              <a:spcBef>
                <a:spcPct val="0"/>
              </a:spcBef>
            </a:pPr>
            <a:endParaRPr lang="en-US" sz="2899" spc="43">
              <a:solidFill>
                <a:srgbClr val="191919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 l="-11316" t="-38683" r="-21836" b="-29030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3" name="Freeform 3"/>
          <p:cNvSpPr/>
          <p:nvPr/>
        </p:nvSpPr>
        <p:spPr>
          <a:xfrm>
            <a:off x="0" y="2689139"/>
            <a:ext cx="17460247" cy="1559877"/>
          </a:xfrm>
          <a:custGeom>
            <a:avLst/>
            <a:gdLst/>
            <a:ahLst/>
            <a:cxnLst/>
            <a:rect l="l" t="t" r="r" b="b"/>
            <a:pathLst>
              <a:path w="17460247" h="1559877">
                <a:moveTo>
                  <a:pt x="0" y="0"/>
                </a:moveTo>
                <a:lnTo>
                  <a:pt x="17460247" y="0"/>
                </a:lnTo>
                <a:lnTo>
                  <a:pt x="17460247" y="1559877"/>
                </a:lnTo>
                <a:lnTo>
                  <a:pt x="0" y="1559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 l="-14037" t="-969320" r="-21707" b="-7202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4" name="Freeform 4"/>
          <p:cNvSpPr/>
          <p:nvPr/>
        </p:nvSpPr>
        <p:spPr>
          <a:xfrm>
            <a:off x="781662" y="4468337"/>
            <a:ext cx="17506338" cy="1559877"/>
          </a:xfrm>
          <a:custGeom>
            <a:avLst/>
            <a:gdLst/>
            <a:ahLst/>
            <a:cxnLst/>
            <a:rect l="l" t="t" r="r" b="b"/>
            <a:pathLst>
              <a:path w="17506338" h="1559877">
                <a:moveTo>
                  <a:pt x="0" y="0"/>
                </a:moveTo>
                <a:lnTo>
                  <a:pt x="17506338" y="0"/>
                </a:lnTo>
                <a:lnTo>
                  <a:pt x="17506338" y="1559876"/>
                </a:lnTo>
                <a:lnTo>
                  <a:pt x="0" y="1559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 l="-242567" t="-100749" r="-14229" b="-2636299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5" name="Freeform 5"/>
          <p:cNvSpPr/>
          <p:nvPr/>
        </p:nvSpPr>
        <p:spPr>
          <a:xfrm>
            <a:off x="0" y="6323366"/>
            <a:ext cx="17460247" cy="1559877"/>
          </a:xfrm>
          <a:custGeom>
            <a:avLst/>
            <a:gdLst/>
            <a:ahLst/>
            <a:cxnLst/>
            <a:rect l="l" t="t" r="r" b="b"/>
            <a:pathLst>
              <a:path w="17460247" h="1559877">
                <a:moveTo>
                  <a:pt x="0" y="0"/>
                </a:moveTo>
                <a:lnTo>
                  <a:pt x="17460247" y="0"/>
                </a:lnTo>
                <a:lnTo>
                  <a:pt x="17460247" y="1559877"/>
                </a:lnTo>
                <a:lnTo>
                  <a:pt x="0" y="1559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 l="-504166" t="-211121" r="-15494" b="-4603094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6" name="Freeform 6"/>
          <p:cNvSpPr/>
          <p:nvPr/>
        </p:nvSpPr>
        <p:spPr>
          <a:xfrm>
            <a:off x="781662" y="8178518"/>
            <a:ext cx="17506338" cy="1559877"/>
          </a:xfrm>
          <a:custGeom>
            <a:avLst/>
            <a:gdLst/>
            <a:ahLst/>
            <a:cxnLst/>
            <a:rect l="l" t="t" r="r" b="b"/>
            <a:pathLst>
              <a:path w="17506338" h="1559877">
                <a:moveTo>
                  <a:pt x="0" y="0"/>
                </a:moveTo>
                <a:lnTo>
                  <a:pt x="17506338" y="0"/>
                </a:lnTo>
                <a:lnTo>
                  <a:pt x="17506338" y="1559877"/>
                </a:lnTo>
                <a:lnTo>
                  <a:pt x="0" y="1559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 l="-1138788" t="-478307" r="-11624" b="-9364254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7" name="TextBox 7"/>
          <p:cNvSpPr txBox="1"/>
          <p:nvPr/>
        </p:nvSpPr>
        <p:spPr>
          <a:xfrm>
            <a:off x="1258349" y="6590188"/>
            <a:ext cx="5647821" cy="88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215"/>
              </a:lnSpc>
              <a:spcBef>
                <a:spcPct val="0"/>
              </a:spcBef>
            </a:pPr>
            <a:r>
              <a:rPr lang="en-US" sz="5153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Weboldal funkciói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698804" y="2775511"/>
            <a:ext cx="3293710" cy="1349034"/>
            <a:chOff x="0" y="0"/>
            <a:chExt cx="672251" cy="2753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72251" cy="275340"/>
            </a:xfrm>
            <a:custGeom>
              <a:avLst/>
              <a:gdLst/>
              <a:ahLst/>
              <a:cxnLst/>
              <a:rect l="l" t="t" r="r" b="b"/>
              <a:pathLst>
                <a:path w="672251" h="275340">
                  <a:moveTo>
                    <a:pt x="35258" y="0"/>
                  </a:moveTo>
                  <a:lnTo>
                    <a:pt x="636993" y="0"/>
                  </a:lnTo>
                  <a:cubicBezTo>
                    <a:pt x="656465" y="0"/>
                    <a:pt x="672251" y="15785"/>
                    <a:pt x="672251" y="35258"/>
                  </a:cubicBezTo>
                  <a:lnTo>
                    <a:pt x="672251" y="240082"/>
                  </a:lnTo>
                  <a:cubicBezTo>
                    <a:pt x="672251" y="259554"/>
                    <a:pt x="656465" y="275340"/>
                    <a:pt x="636993" y="275340"/>
                  </a:cubicBezTo>
                  <a:lnTo>
                    <a:pt x="35258" y="275340"/>
                  </a:lnTo>
                  <a:cubicBezTo>
                    <a:pt x="15785" y="275340"/>
                    <a:pt x="0" y="259554"/>
                    <a:pt x="0" y="240082"/>
                  </a:cubicBezTo>
                  <a:lnTo>
                    <a:pt x="0" y="35258"/>
                  </a:lnTo>
                  <a:cubicBezTo>
                    <a:pt x="0" y="15785"/>
                    <a:pt x="15785" y="0"/>
                    <a:pt x="35258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672251" cy="30391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120"/>
                </a:lnSpc>
              </a:pPr>
              <a:r>
                <a:rPr lang="en-US" sz="2400" b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1980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16645" y="2775511"/>
            <a:ext cx="3293710" cy="1349034"/>
            <a:chOff x="0" y="0"/>
            <a:chExt cx="672251" cy="2753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72251" cy="275340"/>
            </a:xfrm>
            <a:custGeom>
              <a:avLst/>
              <a:gdLst/>
              <a:ahLst/>
              <a:cxnLst/>
              <a:rect l="l" t="t" r="r" b="b"/>
              <a:pathLst>
                <a:path w="672251" h="275340">
                  <a:moveTo>
                    <a:pt x="35258" y="0"/>
                  </a:moveTo>
                  <a:lnTo>
                    <a:pt x="636993" y="0"/>
                  </a:lnTo>
                  <a:cubicBezTo>
                    <a:pt x="656465" y="0"/>
                    <a:pt x="672251" y="15785"/>
                    <a:pt x="672251" y="35258"/>
                  </a:cubicBezTo>
                  <a:lnTo>
                    <a:pt x="672251" y="240082"/>
                  </a:lnTo>
                  <a:cubicBezTo>
                    <a:pt x="672251" y="259554"/>
                    <a:pt x="656465" y="275340"/>
                    <a:pt x="636993" y="275340"/>
                  </a:cubicBezTo>
                  <a:lnTo>
                    <a:pt x="35258" y="275340"/>
                  </a:lnTo>
                  <a:cubicBezTo>
                    <a:pt x="15785" y="275340"/>
                    <a:pt x="0" y="259554"/>
                    <a:pt x="0" y="240082"/>
                  </a:cubicBezTo>
                  <a:lnTo>
                    <a:pt x="0" y="35258"/>
                  </a:lnTo>
                  <a:cubicBezTo>
                    <a:pt x="0" y="15785"/>
                    <a:pt x="15785" y="0"/>
                    <a:pt x="35258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672251" cy="30391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2400" b="1" u="none" strike="noStrike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1981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734486" y="2775511"/>
            <a:ext cx="3293710" cy="1349034"/>
            <a:chOff x="0" y="0"/>
            <a:chExt cx="672251" cy="2753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72251" cy="275340"/>
            </a:xfrm>
            <a:custGeom>
              <a:avLst/>
              <a:gdLst/>
              <a:ahLst/>
              <a:cxnLst/>
              <a:rect l="l" t="t" r="r" b="b"/>
              <a:pathLst>
                <a:path w="672251" h="275340">
                  <a:moveTo>
                    <a:pt x="35258" y="0"/>
                  </a:moveTo>
                  <a:lnTo>
                    <a:pt x="636993" y="0"/>
                  </a:lnTo>
                  <a:cubicBezTo>
                    <a:pt x="656465" y="0"/>
                    <a:pt x="672251" y="15785"/>
                    <a:pt x="672251" y="35258"/>
                  </a:cubicBezTo>
                  <a:lnTo>
                    <a:pt x="672251" y="240082"/>
                  </a:lnTo>
                  <a:cubicBezTo>
                    <a:pt x="672251" y="259554"/>
                    <a:pt x="656465" y="275340"/>
                    <a:pt x="636993" y="275340"/>
                  </a:cubicBezTo>
                  <a:lnTo>
                    <a:pt x="35258" y="275340"/>
                  </a:lnTo>
                  <a:cubicBezTo>
                    <a:pt x="15785" y="275340"/>
                    <a:pt x="0" y="259554"/>
                    <a:pt x="0" y="240082"/>
                  </a:cubicBezTo>
                  <a:lnTo>
                    <a:pt x="0" y="35258"/>
                  </a:lnTo>
                  <a:cubicBezTo>
                    <a:pt x="0" y="15785"/>
                    <a:pt x="15785" y="0"/>
                    <a:pt x="35258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672251" cy="30391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2400" b="1" u="none" strike="noStrike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2011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698804" y="4573758"/>
            <a:ext cx="4991673" cy="1349034"/>
            <a:chOff x="0" y="0"/>
            <a:chExt cx="1018807" cy="2753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18807" cy="275340"/>
            </a:xfrm>
            <a:custGeom>
              <a:avLst/>
              <a:gdLst/>
              <a:ahLst/>
              <a:cxnLst/>
              <a:rect l="l" t="t" r="r" b="b"/>
              <a:pathLst>
                <a:path w="1018807" h="275340">
                  <a:moveTo>
                    <a:pt x="23265" y="0"/>
                  </a:moveTo>
                  <a:lnTo>
                    <a:pt x="995543" y="0"/>
                  </a:lnTo>
                  <a:cubicBezTo>
                    <a:pt x="1001713" y="0"/>
                    <a:pt x="1007631" y="2451"/>
                    <a:pt x="1011993" y="6814"/>
                  </a:cubicBezTo>
                  <a:cubicBezTo>
                    <a:pt x="1016356" y="11177"/>
                    <a:pt x="1018807" y="17094"/>
                    <a:pt x="1018807" y="23265"/>
                  </a:cubicBezTo>
                  <a:lnTo>
                    <a:pt x="1018807" y="252075"/>
                  </a:lnTo>
                  <a:cubicBezTo>
                    <a:pt x="1018807" y="264924"/>
                    <a:pt x="1008392" y="275340"/>
                    <a:pt x="995543" y="275340"/>
                  </a:cubicBezTo>
                  <a:lnTo>
                    <a:pt x="23265" y="275340"/>
                  </a:lnTo>
                  <a:cubicBezTo>
                    <a:pt x="10416" y="275340"/>
                    <a:pt x="0" y="264924"/>
                    <a:pt x="0" y="252075"/>
                  </a:cubicBezTo>
                  <a:lnTo>
                    <a:pt x="0" y="23265"/>
                  </a:lnTo>
                  <a:cubicBezTo>
                    <a:pt x="0" y="10416"/>
                    <a:pt x="10416" y="0"/>
                    <a:pt x="232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1018807" cy="30391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120"/>
                </a:lnSpc>
              </a:pPr>
              <a:r>
                <a:rPr lang="en-US" sz="2400" b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1980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036523" y="4573758"/>
            <a:ext cx="4991673" cy="1355725"/>
            <a:chOff x="0" y="0"/>
            <a:chExt cx="1018807" cy="27670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18807" cy="276705"/>
            </a:xfrm>
            <a:custGeom>
              <a:avLst/>
              <a:gdLst/>
              <a:ahLst/>
              <a:cxnLst/>
              <a:rect l="l" t="t" r="r" b="b"/>
              <a:pathLst>
                <a:path w="1018807" h="276705">
                  <a:moveTo>
                    <a:pt x="23265" y="0"/>
                  </a:moveTo>
                  <a:lnTo>
                    <a:pt x="995543" y="0"/>
                  </a:lnTo>
                  <a:cubicBezTo>
                    <a:pt x="1001713" y="0"/>
                    <a:pt x="1007631" y="2451"/>
                    <a:pt x="1011993" y="6814"/>
                  </a:cubicBezTo>
                  <a:cubicBezTo>
                    <a:pt x="1016356" y="11177"/>
                    <a:pt x="1018807" y="17094"/>
                    <a:pt x="1018807" y="23265"/>
                  </a:cubicBezTo>
                  <a:lnTo>
                    <a:pt x="1018807" y="253441"/>
                  </a:lnTo>
                  <a:cubicBezTo>
                    <a:pt x="1018807" y="266289"/>
                    <a:pt x="1008392" y="276705"/>
                    <a:pt x="995543" y="276705"/>
                  </a:cubicBezTo>
                  <a:lnTo>
                    <a:pt x="23265" y="276705"/>
                  </a:lnTo>
                  <a:cubicBezTo>
                    <a:pt x="17094" y="276705"/>
                    <a:pt x="11177" y="274254"/>
                    <a:pt x="6814" y="269891"/>
                  </a:cubicBezTo>
                  <a:cubicBezTo>
                    <a:pt x="2451" y="265528"/>
                    <a:pt x="0" y="259611"/>
                    <a:pt x="0" y="253441"/>
                  </a:cubicBezTo>
                  <a:lnTo>
                    <a:pt x="0" y="23265"/>
                  </a:lnTo>
                  <a:cubicBezTo>
                    <a:pt x="0" y="10416"/>
                    <a:pt x="10416" y="0"/>
                    <a:pt x="232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1018807" cy="29575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379"/>
                </a:lnSpc>
              </a:pPr>
              <a:r>
                <a:rPr lang="en-US" sz="2599" b="1">
                  <a:solidFill>
                    <a:srgbClr val="000000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Az adatbázis és Web oldal külön feladat</a:t>
              </a:r>
              <a:r>
                <a:rPr lang="en-US" sz="2599" b="1">
                  <a:solidFill>
                    <a:srgbClr val="FFFFFF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1980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698804" y="6428787"/>
            <a:ext cx="4991673" cy="1349034"/>
            <a:chOff x="0" y="0"/>
            <a:chExt cx="1018807" cy="27534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18807" cy="275340"/>
            </a:xfrm>
            <a:custGeom>
              <a:avLst/>
              <a:gdLst/>
              <a:ahLst/>
              <a:cxnLst/>
              <a:rect l="l" t="t" r="r" b="b"/>
              <a:pathLst>
                <a:path w="1018807" h="275340">
                  <a:moveTo>
                    <a:pt x="23265" y="0"/>
                  </a:moveTo>
                  <a:lnTo>
                    <a:pt x="995543" y="0"/>
                  </a:lnTo>
                  <a:cubicBezTo>
                    <a:pt x="1001713" y="0"/>
                    <a:pt x="1007631" y="2451"/>
                    <a:pt x="1011993" y="6814"/>
                  </a:cubicBezTo>
                  <a:cubicBezTo>
                    <a:pt x="1016356" y="11177"/>
                    <a:pt x="1018807" y="17094"/>
                    <a:pt x="1018807" y="23265"/>
                  </a:cubicBezTo>
                  <a:lnTo>
                    <a:pt x="1018807" y="252075"/>
                  </a:lnTo>
                  <a:cubicBezTo>
                    <a:pt x="1018807" y="264924"/>
                    <a:pt x="1008392" y="275340"/>
                    <a:pt x="995543" y="275340"/>
                  </a:cubicBezTo>
                  <a:lnTo>
                    <a:pt x="23265" y="275340"/>
                  </a:lnTo>
                  <a:cubicBezTo>
                    <a:pt x="10416" y="275340"/>
                    <a:pt x="0" y="264924"/>
                    <a:pt x="0" y="252075"/>
                  </a:cubicBezTo>
                  <a:lnTo>
                    <a:pt x="0" y="23265"/>
                  </a:lnTo>
                  <a:cubicBezTo>
                    <a:pt x="0" y="10416"/>
                    <a:pt x="10416" y="0"/>
                    <a:pt x="232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1018807" cy="30391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120"/>
                </a:lnSpc>
              </a:pPr>
              <a:r>
                <a:rPr lang="en-US" sz="2400" b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1980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036523" y="6428787"/>
            <a:ext cx="4991673" cy="1349034"/>
            <a:chOff x="0" y="0"/>
            <a:chExt cx="1018807" cy="27534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18807" cy="275340"/>
            </a:xfrm>
            <a:custGeom>
              <a:avLst/>
              <a:gdLst/>
              <a:ahLst/>
              <a:cxnLst/>
              <a:rect l="l" t="t" r="r" b="b"/>
              <a:pathLst>
                <a:path w="1018807" h="275340">
                  <a:moveTo>
                    <a:pt x="23265" y="0"/>
                  </a:moveTo>
                  <a:lnTo>
                    <a:pt x="995543" y="0"/>
                  </a:lnTo>
                  <a:cubicBezTo>
                    <a:pt x="1001713" y="0"/>
                    <a:pt x="1007631" y="2451"/>
                    <a:pt x="1011993" y="6814"/>
                  </a:cubicBezTo>
                  <a:cubicBezTo>
                    <a:pt x="1016356" y="11177"/>
                    <a:pt x="1018807" y="17094"/>
                    <a:pt x="1018807" y="23265"/>
                  </a:cubicBezTo>
                  <a:lnTo>
                    <a:pt x="1018807" y="252075"/>
                  </a:lnTo>
                  <a:cubicBezTo>
                    <a:pt x="1018807" y="264924"/>
                    <a:pt x="1008392" y="275340"/>
                    <a:pt x="995543" y="275340"/>
                  </a:cubicBezTo>
                  <a:lnTo>
                    <a:pt x="23265" y="275340"/>
                  </a:lnTo>
                  <a:cubicBezTo>
                    <a:pt x="10416" y="275340"/>
                    <a:pt x="0" y="264924"/>
                    <a:pt x="0" y="252075"/>
                  </a:cubicBezTo>
                  <a:lnTo>
                    <a:pt x="0" y="23265"/>
                  </a:lnTo>
                  <a:cubicBezTo>
                    <a:pt x="0" y="10416"/>
                    <a:pt x="10416" y="0"/>
                    <a:pt x="232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28575"/>
              <a:ext cx="1018807" cy="30391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120"/>
                </a:lnSpc>
              </a:pPr>
              <a:r>
                <a:rPr lang="en-US" sz="2400" b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1980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6698804" y="8283293"/>
            <a:ext cx="4991673" cy="1349034"/>
            <a:chOff x="0" y="0"/>
            <a:chExt cx="1018807" cy="27534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18807" cy="275340"/>
            </a:xfrm>
            <a:custGeom>
              <a:avLst/>
              <a:gdLst/>
              <a:ahLst/>
              <a:cxnLst/>
              <a:rect l="l" t="t" r="r" b="b"/>
              <a:pathLst>
                <a:path w="1018807" h="275340">
                  <a:moveTo>
                    <a:pt x="23265" y="0"/>
                  </a:moveTo>
                  <a:lnTo>
                    <a:pt x="995543" y="0"/>
                  </a:lnTo>
                  <a:cubicBezTo>
                    <a:pt x="1001713" y="0"/>
                    <a:pt x="1007631" y="2451"/>
                    <a:pt x="1011993" y="6814"/>
                  </a:cubicBezTo>
                  <a:cubicBezTo>
                    <a:pt x="1016356" y="11177"/>
                    <a:pt x="1018807" y="17094"/>
                    <a:pt x="1018807" y="23265"/>
                  </a:cubicBezTo>
                  <a:lnTo>
                    <a:pt x="1018807" y="252075"/>
                  </a:lnTo>
                  <a:cubicBezTo>
                    <a:pt x="1018807" y="264924"/>
                    <a:pt x="1008392" y="275340"/>
                    <a:pt x="995543" y="275340"/>
                  </a:cubicBezTo>
                  <a:lnTo>
                    <a:pt x="23265" y="275340"/>
                  </a:lnTo>
                  <a:cubicBezTo>
                    <a:pt x="10416" y="275340"/>
                    <a:pt x="0" y="264924"/>
                    <a:pt x="0" y="252075"/>
                  </a:cubicBezTo>
                  <a:lnTo>
                    <a:pt x="0" y="23265"/>
                  </a:lnTo>
                  <a:cubicBezTo>
                    <a:pt x="0" y="10416"/>
                    <a:pt x="10416" y="0"/>
                    <a:pt x="232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28575"/>
              <a:ext cx="1018807" cy="30391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120"/>
                </a:lnSpc>
              </a:pPr>
              <a:r>
                <a:rPr lang="en-US" sz="2400" b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1980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2036523" y="8283293"/>
            <a:ext cx="4991673" cy="1349034"/>
            <a:chOff x="0" y="0"/>
            <a:chExt cx="1018807" cy="27534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018807" cy="275340"/>
            </a:xfrm>
            <a:custGeom>
              <a:avLst/>
              <a:gdLst/>
              <a:ahLst/>
              <a:cxnLst/>
              <a:rect l="l" t="t" r="r" b="b"/>
              <a:pathLst>
                <a:path w="1018807" h="275340">
                  <a:moveTo>
                    <a:pt x="23265" y="0"/>
                  </a:moveTo>
                  <a:lnTo>
                    <a:pt x="995543" y="0"/>
                  </a:lnTo>
                  <a:cubicBezTo>
                    <a:pt x="1001713" y="0"/>
                    <a:pt x="1007631" y="2451"/>
                    <a:pt x="1011993" y="6814"/>
                  </a:cubicBezTo>
                  <a:cubicBezTo>
                    <a:pt x="1016356" y="11177"/>
                    <a:pt x="1018807" y="17094"/>
                    <a:pt x="1018807" y="23265"/>
                  </a:cubicBezTo>
                  <a:lnTo>
                    <a:pt x="1018807" y="252075"/>
                  </a:lnTo>
                  <a:cubicBezTo>
                    <a:pt x="1018807" y="264924"/>
                    <a:pt x="1008392" y="275340"/>
                    <a:pt x="995543" y="275340"/>
                  </a:cubicBezTo>
                  <a:lnTo>
                    <a:pt x="23265" y="275340"/>
                  </a:lnTo>
                  <a:cubicBezTo>
                    <a:pt x="10416" y="275340"/>
                    <a:pt x="0" y="264924"/>
                    <a:pt x="0" y="252075"/>
                  </a:cubicBezTo>
                  <a:lnTo>
                    <a:pt x="0" y="23265"/>
                  </a:lnTo>
                  <a:cubicBezTo>
                    <a:pt x="0" y="10416"/>
                    <a:pt x="10416" y="0"/>
                    <a:pt x="232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28575"/>
              <a:ext cx="1018807" cy="30391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120"/>
                </a:lnSpc>
              </a:pPr>
              <a:r>
                <a:rPr lang="en-US" sz="2400" b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1980</a:t>
              </a:r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3813572" y="388695"/>
            <a:ext cx="10077760" cy="1740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4293"/>
              </a:lnSpc>
              <a:spcBef>
                <a:spcPct val="0"/>
              </a:spcBef>
            </a:pPr>
            <a:r>
              <a:rPr lang="en-US" sz="10209" b="1" u="sng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Projekt bemutatása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58349" y="2972298"/>
            <a:ext cx="3351334" cy="88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215"/>
              </a:lnSpc>
              <a:spcBef>
                <a:spcPct val="0"/>
              </a:spcBef>
            </a:pPr>
            <a:r>
              <a:rPr lang="en-US" sz="5153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Projektötlet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58349" y="4751495"/>
            <a:ext cx="4593954" cy="88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215"/>
              </a:lnSpc>
              <a:spcBef>
                <a:spcPct val="0"/>
              </a:spcBef>
            </a:pPr>
            <a:r>
              <a:rPr lang="en-US" sz="5153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Feladatmegosztás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58349" y="8388068"/>
            <a:ext cx="3351334" cy="88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215"/>
              </a:lnSpc>
              <a:spcBef>
                <a:spcPct val="0"/>
              </a:spcBef>
            </a:pPr>
            <a:r>
              <a:rPr lang="en-US" sz="5153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Adatkezelés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376653" y="2984010"/>
            <a:ext cx="2014881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Játékfejlesztés kipróbálása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412053" y="2972437"/>
            <a:ext cx="2902894" cy="895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Egységes asztrológiai, misztikus tematika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153689" y="2965098"/>
            <a:ext cx="2455303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Szórakoztató és pihentető élmény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279309" y="4808645"/>
            <a:ext cx="3729381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Több kisebb játék → több kisebb programozási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376653" y="6843764"/>
            <a:ext cx="3729381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Rangsorlisták megjelenítése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2667669" y="6428263"/>
            <a:ext cx="3729381" cy="135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Játékos információi,</a:t>
            </a:r>
          </a:p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 b="1" u="none" strike="noStrike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Ismertetők a játék témájában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7279309" y="8540468"/>
            <a:ext cx="3729381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Közös relációs adatbázis, MySQL, RestAPI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2679857" y="8518180"/>
            <a:ext cx="3729381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Játék és weboldal összekapcsolása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430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11316" t="-38683" r="-21836" b="-29030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24706"/>
              </a:srgbClr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36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1133475"/>
            <a:ext cx="4468004" cy="1559877"/>
          </a:xfrm>
          <a:custGeom>
            <a:avLst/>
            <a:gdLst/>
            <a:ahLst/>
            <a:cxnLst/>
            <a:rect l="l" t="t" r="r" b="b"/>
            <a:pathLst>
              <a:path w="4468004" h="1559877">
                <a:moveTo>
                  <a:pt x="0" y="0"/>
                </a:moveTo>
                <a:lnTo>
                  <a:pt x="4468004" y="0"/>
                </a:lnTo>
                <a:lnTo>
                  <a:pt x="4468004" y="1559877"/>
                </a:lnTo>
                <a:lnTo>
                  <a:pt x="0" y="15598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6622" t="-1296354" r="-312818" b="-43370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7" name="Freeform 7"/>
          <p:cNvSpPr/>
          <p:nvPr/>
        </p:nvSpPr>
        <p:spPr>
          <a:xfrm>
            <a:off x="5237147" y="1063540"/>
            <a:ext cx="3770327" cy="3770327"/>
          </a:xfrm>
          <a:custGeom>
            <a:avLst/>
            <a:gdLst/>
            <a:ahLst/>
            <a:cxnLst/>
            <a:rect l="l" t="t" r="r" b="b"/>
            <a:pathLst>
              <a:path w="3770327" h="3770327">
                <a:moveTo>
                  <a:pt x="0" y="0"/>
                </a:moveTo>
                <a:lnTo>
                  <a:pt x="3770327" y="0"/>
                </a:lnTo>
                <a:lnTo>
                  <a:pt x="3770327" y="3770327"/>
                </a:lnTo>
                <a:lnTo>
                  <a:pt x="0" y="37703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8" name="Freeform 8"/>
          <p:cNvSpPr/>
          <p:nvPr/>
        </p:nvSpPr>
        <p:spPr>
          <a:xfrm>
            <a:off x="915996" y="3916128"/>
            <a:ext cx="3787751" cy="3787751"/>
          </a:xfrm>
          <a:custGeom>
            <a:avLst/>
            <a:gdLst/>
            <a:ahLst/>
            <a:cxnLst/>
            <a:rect l="l" t="t" r="r" b="b"/>
            <a:pathLst>
              <a:path w="3787751" h="3787751">
                <a:moveTo>
                  <a:pt x="0" y="0"/>
                </a:moveTo>
                <a:lnTo>
                  <a:pt x="3787751" y="0"/>
                </a:lnTo>
                <a:lnTo>
                  <a:pt x="3787751" y="3787752"/>
                </a:lnTo>
                <a:lnTo>
                  <a:pt x="0" y="37877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9" name="Freeform 9"/>
          <p:cNvSpPr/>
          <p:nvPr/>
        </p:nvSpPr>
        <p:spPr>
          <a:xfrm>
            <a:off x="9188449" y="1028700"/>
            <a:ext cx="3916207" cy="3916207"/>
          </a:xfrm>
          <a:custGeom>
            <a:avLst/>
            <a:gdLst/>
            <a:ahLst/>
            <a:cxnLst/>
            <a:rect l="l" t="t" r="r" b="b"/>
            <a:pathLst>
              <a:path w="3916207" h="3916207">
                <a:moveTo>
                  <a:pt x="0" y="0"/>
                </a:moveTo>
                <a:lnTo>
                  <a:pt x="3916206" y="0"/>
                </a:lnTo>
                <a:lnTo>
                  <a:pt x="3916206" y="3916207"/>
                </a:lnTo>
                <a:lnTo>
                  <a:pt x="0" y="39162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10" name="Freeform 10"/>
          <p:cNvSpPr/>
          <p:nvPr/>
        </p:nvSpPr>
        <p:spPr>
          <a:xfrm>
            <a:off x="13343093" y="5342093"/>
            <a:ext cx="3916207" cy="3916207"/>
          </a:xfrm>
          <a:custGeom>
            <a:avLst/>
            <a:gdLst/>
            <a:ahLst/>
            <a:cxnLst/>
            <a:rect l="l" t="t" r="r" b="b"/>
            <a:pathLst>
              <a:path w="3916207" h="3916207">
                <a:moveTo>
                  <a:pt x="0" y="0"/>
                </a:moveTo>
                <a:lnTo>
                  <a:pt x="3916207" y="0"/>
                </a:lnTo>
                <a:lnTo>
                  <a:pt x="3916207" y="3916207"/>
                </a:lnTo>
                <a:lnTo>
                  <a:pt x="0" y="39162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11" name="Freeform 11"/>
          <p:cNvSpPr/>
          <p:nvPr/>
        </p:nvSpPr>
        <p:spPr>
          <a:xfrm>
            <a:off x="13290380" y="1028700"/>
            <a:ext cx="3968920" cy="3968920"/>
          </a:xfrm>
          <a:custGeom>
            <a:avLst/>
            <a:gdLst/>
            <a:ahLst/>
            <a:cxnLst/>
            <a:rect l="l" t="t" r="r" b="b"/>
            <a:pathLst>
              <a:path w="3968920" h="3968920">
                <a:moveTo>
                  <a:pt x="0" y="0"/>
                </a:moveTo>
                <a:lnTo>
                  <a:pt x="3968920" y="0"/>
                </a:lnTo>
                <a:lnTo>
                  <a:pt x="3968920" y="3968920"/>
                </a:lnTo>
                <a:lnTo>
                  <a:pt x="0" y="39689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12" name="Freeform 12"/>
          <p:cNvSpPr/>
          <p:nvPr/>
        </p:nvSpPr>
        <p:spPr>
          <a:xfrm>
            <a:off x="5583325" y="5139197"/>
            <a:ext cx="3059427" cy="4079236"/>
          </a:xfrm>
          <a:custGeom>
            <a:avLst/>
            <a:gdLst/>
            <a:ahLst/>
            <a:cxnLst/>
            <a:rect l="l" t="t" r="r" b="b"/>
            <a:pathLst>
              <a:path w="3059427" h="4079236">
                <a:moveTo>
                  <a:pt x="0" y="0"/>
                </a:moveTo>
                <a:lnTo>
                  <a:pt x="3059427" y="0"/>
                </a:lnTo>
                <a:lnTo>
                  <a:pt x="3059427" y="4079236"/>
                </a:lnTo>
                <a:lnTo>
                  <a:pt x="0" y="40792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13" name="Freeform 13"/>
          <p:cNvSpPr/>
          <p:nvPr/>
        </p:nvSpPr>
        <p:spPr>
          <a:xfrm>
            <a:off x="0" y="9601200"/>
            <a:ext cx="18288000" cy="685800"/>
          </a:xfrm>
          <a:custGeom>
            <a:avLst/>
            <a:gdLst/>
            <a:ahLst/>
            <a:cxnLst/>
            <a:rect l="l" t="t" r="r" b="b"/>
            <a:pathLst>
              <a:path w="18288000" h="685800">
                <a:moveTo>
                  <a:pt x="0" y="0"/>
                </a:moveTo>
                <a:lnTo>
                  <a:pt x="18288000" y="0"/>
                </a:lnTo>
                <a:lnTo>
                  <a:pt x="182880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577" t="-2948604" r="-53748" b="-226101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14" name="Freeform 14"/>
          <p:cNvSpPr/>
          <p:nvPr/>
        </p:nvSpPr>
        <p:spPr>
          <a:xfrm>
            <a:off x="9236580" y="5342093"/>
            <a:ext cx="3876340" cy="3876340"/>
          </a:xfrm>
          <a:custGeom>
            <a:avLst/>
            <a:gdLst/>
            <a:ahLst/>
            <a:cxnLst/>
            <a:rect l="l" t="t" r="r" b="b"/>
            <a:pathLst>
              <a:path w="3876340" h="3876340">
                <a:moveTo>
                  <a:pt x="0" y="0"/>
                </a:moveTo>
                <a:lnTo>
                  <a:pt x="3876340" y="0"/>
                </a:lnTo>
                <a:lnTo>
                  <a:pt x="3876340" y="3876340"/>
                </a:lnTo>
                <a:lnTo>
                  <a:pt x="0" y="38763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15" name="TextBox 15"/>
          <p:cNvSpPr txBox="1"/>
          <p:nvPr/>
        </p:nvSpPr>
        <p:spPr>
          <a:xfrm>
            <a:off x="-861107" y="1521566"/>
            <a:ext cx="6517639" cy="6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29"/>
              </a:lnSpc>
              <a:spcBef>
                <a:spcPct val="0"/>
              </a:spcBef>
            </a:pPr>
            <a:r>
              <a:rPr lang="en-US" sz="4020" b="1" u="none" strike="noStrike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STÍLUSOK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11316" t="-38683" r="-21836" b="-29030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24706"/>
              </a:srgbClr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36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1028700"/>
            <a:ext cx="7814716" cy="1559877"/>
          </a:xfrm>
          <a:custGeom>
            <a:avLst/>
            <a:gdLst/>
            <a:ahLst/>
            <a:cxnLst/>
            <a:rect l="l" t="t" r="r" b="b"/>
            <a:pathLst>
              <a:path w="7814716" h="1559877">
                <a:moveTo>
                  <a:pt x="0" y="0"/>
                </a:moveTo>
                <a:lnTo>
                  <a:pt x="7814716" y="0"/>
                </a:lnTo>
                <a:lnTo>
                  <a:pt x="7814716" y="1559877"/>
                </a:lnTo>
                <a:lnTo>
                  <a:pt x="0" y="15598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3676" t="-1296354" r="-121941" b="-43370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7" name="Freeform 7"/>
          <p:cNvSpPr/>
          <p:nvPr/>
        </p:nvSpPr>
        <p:spPr>
          <a:xfrm>
            <a:off x="581347" y="3513135"/>
            <a:ext cx="9179567" cy="5163506"/>
          </a:xfrm>
          <a:custGeom>
            <a:avLst/>
            <a:gdLst/>
            <a:ahLst/>
            <a:cxnLst/>
            <a:rect l="l" t="t" r="r" b="b"/>
            <a:pathLst>
              <a:path w="9179567" h="5163506">
                <a:moveTo>
                  <a:pt x="0" y="0"/>
                </a:moveTo>
                <a:lnTo>
                  <a:pt x="9179566" y="0"/>
                </a:lnTo>
                <a:lnTo>
                  <a:pt x="9179566" y="5163507"/>
                </a:lnTo>
                <a:lnTo>
                  <a:pt x="0" y="5163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8" name="Freeform 8"/>
          <p:cNvSpPr/>
          <p:nvPr/>
        </p:nvSpPr>
        <p:spPr>
          <a:xfrm>
            <a:off x="9486809" y="1028700"/>
            <a:ext cx="7772491" cy="4372026"/>
          </a:xfrm>
          <a:custGeom>
            <a:avLst/>
            <a:gdLst/>
            <a:ahLst/>
            <a:cxnLst/>
            <a:rect l="l" t="t" r="r" b="b"/>
            <a:pathLst>
              <a:path w="7772491" h="4372026">
                <a:moveTo>
                  <a:pt x="0" y="0"/>
                </a:moveTo>
                <a:lnTo>
                  <a:pt x="7772491" y="0"/>
                </a:lnTo>
                <a:lnTo>
                  <a:pt x="7772491" y="4372026"/>
                </a:lnTo>
                <a:lnTo>
                  <a:pt x="0" y="43720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9" name="Freeform 9"/>
          <p:cNvSpPr/>
          <p:nvPr/>
        </p:nvSpPr>
        <p:spPr>
          <a:xfrm>
            <a:off x="10105970" y="5234552"/>
            <a:ext cx="7153330" cy="4023748"/>
          </a:xfrm>
          <a:custGeom>
            <a:avLst/>
            <a:gdLst/>
            <a:ahLst/>
            <a:cxnLst/>
            <a:rect l="l" t="t" r="r" b="b"/>
            <a:pathLst>
              <a:path w="7153330" h="4023748">
                <a:moveTo>
                  <a:pt x="0" y="0"/>
                </a:moveTo>
                <a:lnTo>
                  <a:pt x="7153330" y="0"/>
                </a:lnTo>
                <a:lnTo>
                  <a:pt x="7153330" y="4023748"/>
                </a:lnTo>
                <a:lnTo>
                  <a:pt x="0" y="40237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10" name="TextBox 10"/>
          <p:cNvSpPr txBox="1"/>
          <p:nvPr/>
        </p:nvSpPr>
        <p:spPr>
          <a:xfrm>
            <a:off x="1028700" y="1416791"/>
            <a:ext cx="6517639" cy="6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29"/>
              </a:lnSpc>
              <a:spcBef>
                <a:spcPct val="0"/>
              </a:spcBef>
            </a:pPr>
            <a:r>
              <a:rPr lang="en-US" sz="4020" b="1" u="none" strike="noStrike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STÍLUSOK</a:t>
            </a:r>
          </a:p>
        </p:txBody>
      </p:sp>
      <p:sp>
        <p:nvSpPr>
          <p:cNvPr id="11" name="Freeform 11"/>
          <p:cNvSpPr/>
          <p:nvPr/>
        </p:nvSpPr>
        <p:spPr>
          <a:xfrm>
            <a:off x="0" y="9601200"/>
            <a:ext cx="18288000" cy="685800"/>
          </a:xfrm>
          <a:custGeom>
            <a:avLst/>
            <a:gdLst/>
            <a:ahLst/>
            <a:cxnLst/>
            <a:rect l="l" t="t" r="r" b="b"/>
            <a:pathLst>
              <a:path w="18288000" h="685800">
                <a:moveTo>
                  <a:pt x="0" y="0"/>
                </a:moveTo>
                <a:lnTo>
                  <a:pt x="18288000" y="0"/>
                </a:lnTo>
                <a:lnTo>
                  <a:pt x="182880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577" t="-2948604" r="-53748" b="-226101"/>
            </a:stretch>
          </a:blipFill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11316" t="-38683" r="-21836" b="-29030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24706"/>
              </a:srgbClr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36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1028700"/>
            <a:ext cx="7814716" cy="1559877"/>
          </a:xfrm>
          <a:custGeom>
            <a:avLst/>
            <a:gdLst/>
            <a:ahLst/>
            <a:cxnLst/>
            <a:rect l="l" t="t" r="r" b="b"/>
            <a:pathLst>
              <a:path w="7814716" h="1559877">
                <a:moveTo>
                  <a:pt x="0" y="0"/>
                </a:moveTo>
                <a:lnTo>
                  <a:pt x="7814716" y="0"/>
                </a:lnTo>
                <a:lnTo>
                  <a:pt x="7814716" y="1559877"/>
                </a:lnTo>
                <a:lnTo>
                  <a:pt x="0" y="15598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3676" t="-1296354" r="-121941" b="-43370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7" name="Freeform 7"/>
          <p:cNvSpPr/>
          <p:nvPr/>
        </p:nvSpPr>
        <p:spPr>
          <a:xfrm>
            <a:off x="0" y="9601200"/>
            <a:ext cx="18288000" cy="685800"/>
          </a:xfrm>
          <a:custGeom>
            <a:avLst/>
            <a:gdLst/>
            <a:ahLst/>
            <a:cxnLst/>
            <a:rect l="l" t="t" r="r" b="b"/>
            <a:pathLst>
              <a:path w="18288000" h="685800">
                <a:moveTo>
                  <a:pt x="0" y="0"/>
                </a:moveTo>
                <a:lnTo>
                  <a:pt x="18288000" y="0"/>
                </a:lnTo>
                <a:lnTo>
                  <a:pt x="182880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577" t="-2948604" r="-53748" b="-226101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8" name="Freeform 8"/>
          <p:cNvSpPr/>
          <p:nvPr/>
        </p:nvSpPr>
        <p:spPr>
          <a:xfrm>
            <a:off x="8129260" y="1028700"/>
            <a:ext cx="9130040" cy="8229600"/>
          </a:xfrm>
          <a:custGeom>
            <a:avLst/>
            <a:gdLst/>
            <a:ahLst/>
            <a:cxnLst/>
            <a:rect l="l" t="t" r="r" b="b"/>
            <a:pathLst>
              <a:path w="9130040" h="8229600">
                <a:moveTo>
                  <a:pt x="0" y="0"/>
                </a:moveTo>
                <a:lnTo>
                  <a:pt x="9130040" y="0"/>
                </a:lnTo>
                <a:lnTo>
                  <a:pt x="91300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9" name="Freeform 9"/>
          <p:cNvSpPr/>
          <p:nvPr/>
        </p:nvSpPr>
        <p:spPr>
          <a:xfrm>
            <a:off x="2336277" y="2937024"/>
            <a:ext cx="5210062" cy="6011610"/>
          </a:xfrm>
          <a:custGeom>
            <a:avLst/>
            <a:gdLst/>
            <a:ahLst/>
            <a:cxnLst/>
            <a:rect l="l" t="t" r="r" b="b"/>
            <a:pathLst>
              <a:path w="5210062" h="6011610">
                <a:moveTo>
                  <a:pt x="0" y="0"/>
                </a:moveTo>
                <a:lnTo>
                  <a:pt x="5210062" y="0"/>
                </a:lnTo>
                <a:lnTo>
                  <a:pt x="5210062" y="6011610"/>
                </a:lnTo>
                <a:lnTo>
                  <a:pt x="0" y="60116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10" name="TextBox 10"/>
          <p:cNvSpPr txBox="1"/>
          <p:nvPr/>
        </p:nvSpPr>
        <p:spPr>
          <a:xfrm>
            <a:off x="1028700" y="1416791"/>
            <a:ext cx="6517639" cy="6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29"/>
              </a:lnSpc>
              <a:spcBef>
                <a:spcPct val="0"/>
              </a:spcBef>
            </a:pPr>
            <a:r>
              <a:rPr lang="en-US" sz="4020" b="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RESZPONZIVITÁS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11316" t="-38683" r="-21836" b="-29030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24706"/>
              </a:srgbClr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36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1028700"/>
            <a:ext cx="7440956" cy="1559877"/>
          </a:xfrm>
          <a:custGeom>
            <a:avLst/>
            <a:gdLst/>
            <a:ahLst/>
            <a:cxnLst/>
            <a:rect l="l" t="t" r="r" b="b"/>
            <a:pathLst>
              <a:path w="7440956" h="1559877">
                <a:moveTo>
                  <a:pt x="0" y="0"/>
                </a:moveTo>
                <a:lnTo>
                  <a:pt x="7440956" y="0"/>
                </a:lnTo>
                <a:lnTo>
                  <a:pt x="7440956" y="1559877"/>
                </a:lnTo>
                <a:lnTo>
                  <a:pt x="0" y="15598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2902" t="-1296354" r="-133089" b="-43370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7" name="Freeform 7"/>
          <p:cNvSpPr/>
          <p:nvPr/>
        </p:nvSpPr>
        <p:spPr>
          <a:xfrm>
            <a:off x="0" y="9601200"/>
            <a:ext cx="18288000" cy="685800"/>
          </a:xfrm>
          <a:custGeom>
            <a:avLst/>
            <a:gdLst/>
            <a:ahLst/>
            <a:cxnLst/>
            <a:rect l="l" t="t" r="r" b="b"/>
            <a:pathLst>
              <a:path w="18288000" h="685800">
                <a:moveTo>
                  <a:pt x="0" y="0"/>
                </a:moveTo>
                <a:lnTo>
                  <a:pt x="18288000" y="0"/>
                </a:lnTo>
                <a:lnTo>
                  <a:pt x="182880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577" t="-2948604" r="-53748" b="-226101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8" name="Freeform 8"/>
          <p:cNvSpPr/>
          <p:nvPr/>
        </p:nvSpPr>
        <p:spPr>
          <a:xfrm>
            <a:off x="8430118" y="1281459"/>
            <a:ext cx="2692195" cy="7548892"/>
          </a:xfrm>
          <a:custGeom>
            <a:avLst/>
            <a:gdLst/>
            <a:ahLst/>
            <a:cxnLst/>
            <a:rect l="l" t="t" r="r" b="b"/>
            <a:pathLst>
              <a:path w="2692195" h="7548892">
                <a:moveTo>
                  <a:pt x="0" y="0"/>
                </a:moveTo>
                <a:lnTo>
                  <a:pt x="2692195" y="0"/>
                </a:lnTo>
                <a:lnTo>
                  <a:pt x="2692195" y="7548892"/>
                </a:lnTo>
                <a:lnTo>
                  <a:pt x="0" y="7548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5625" r="-84774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9" name="Freeform 9"/>
          <p:cNvSpPr/>
          <p:nvPr/>
        </p:nvSpPr>
        <p:spPr>
          <a:xfrm>
            <a:off x="10396968" y="1281459"/>
            <a:ext cx="3203063" cy="7631869"/>
          </a:xfrm>
          <a:custGeom>
            <a:avLst/>
            <a:gdLst/>
            <a:ahLst/>
            <a:cxnLst/>
            <a:rect l="l" t="t" r="r" b="b"/>
            <a:pathLst>
              <a:path w="3203063" h="7631869">
                <a:moveTo>
                  <a:pt x="0" y="0"/>
                </a:moveTo>
                <a:lnTo>
                  <a:pt x="3203063" y="0"/>
                </a:lnTo>
                <a:lnTo>
                  <a:pt x="3203063" y="7631869"/>
                </a:lnTo>
                <a:lnTo>
                  <a:pt x="0" y="7631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1666" r="-76601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10" name="Freeform 10"/>
          <p:cNvSpPr/>
          <p:nvPr/>
        </p:nvSpPr>
        <p:spPr>
          <a:xfrm>
            <a:off x="13600031" y="1373672"/>
            <a:ext cx="2603135" cy="7631869"/>
          </a:xfrm>
          <a:custGeom>
            <a:avLst/>
            <a:gdLst/>
            <a:ahLst/>
            <a:cxnLst/>
            <a:rect l="l" t="t" r="r" b="b"/>
            <a:pathLst>
              <a:path w="2603135" h="7631869">
                <a:moveTo>
                  <a:pt x="0" y="0"/>
                </a:moveTo>
                <a:lnTo>
                  <a:pt x="2603136" y="0"/>
                </a:lnTo>
                <a:lnTo>
                  <a:pt x="2603136" y="7631869"/>
                </a:lnTo>
                <a:lnTo>
                  <a:pt x="0" y="76318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5137" r="-98042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11" name="TextBox 11"/>
          <p:cNvSpPr txBox="1"/>
          <p:nvPr/>
        </p:nvSpPr>
        <p:spPr>
          <a:xfrm>
            <a:off x="607370" y="1059603"/>
            <a:ext cx="6517639" cy="1412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29"/>
              </a:lnSpc>
              <a:spcBef>
                <a:spcPct val="0"/>
              </a:spcBef>
            </a:pPr>
            <a:r>
              <a:rPr lang="en-US" sz="4020" b="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KÖSZÖNJÜK A FIGYELMET!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05054" y="9755728"/>
            <a:ext cx="8568931" cy="625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34"/>
              </a:lnSpc>
            </a:pPr>
            <a:r>
              <a:rPr lang="en-US" sz="1689" spc="25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Az oldalakon megjelenő bitmoji képek a www.bitmoji.com használatával készültek.</a:t>
            </a:r>
          </a:p>
          <a:p>
            <a:pPr algn="just">
              <a:lnSpc>
                <a:spcPts val="2534"/>
              </a:lnSpc>
              <a:spcBef>
                <a:spcPct val="0"/>
              </a:spcBef>
            </a:pPr>
            <a:endParaRPr lang="en-US" sz="1689" spc="25">
              <a:solidFill>
                <a:srgbClr val="191919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</a:blip>
            <a:stretch>
              <a:fillRect l="-11316" t="-38683" r="-21836" b="-29030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>
            <a:off x="593521" y="2499395"/>
            <a:ext cx="17100958" cy="7191463"/>
            <a:chOff x="0" y="0"/>
            <a:chExt cx="4503956" cy="18940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03956" cy="1894048"/>
            </a:xfrm>
            <a:custGeom>
              <a:avLst/>
              <a:gdLst/>
              <a:ahLst/>
              <a:cxnLst/>
              <a:rect l="l" t="t" r="r" b="b"/>
              <a:pathLst>
                <a:path w="4503956" h="1894048">
                  <a:moveTo>
                    <a:pt x="0" y="0"/>
                  </a:moveTo>
                  <a:lnTo>
                    <a:pt x="4503956" y="0"/>
                  </a:lnTo>
                  <a:lnTo>
                    <a:pt x="4503956" y="1894048"/>
                  </a:lnTo>
                  <a:lnTo>
                    <a:pt x="0" y="1894048"/>
                  </a:lnTo>
                  <a:close/>
                </a:path>
              </a:pathLst>
            </a:custGeom>
            <a:solidFill>
              <a:srgbClr val="FFFFFF">
                <a:alpha val="65882"/>
              </a:srgbClr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503956" cy="1922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rot="-5400000">
            <a:off x="1554125" y="6154574"/>
            <a:ext cx="6168603" cy="0"/>
          </a:xfrm>
          <a:prstGeom prst="line">
            <a:avLst/>
          </a:prstGeom>
          <a:ln w="57150" cap="flat">
            <a:solidFill>
              <a:srgbClr val="EDF0F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u-HU"/>
          </a:p>
        </p:txBody>
      </p:sp>
      <p:grpSp>
        <p:nvGrpSpPr>
          <p:cNvPr id="7" name="Group 7"/>
          <p:cNvGrpSpPr/>
          <p:nvPr/>
        </p:nvGrpSpPr>
        <p:grpSpPr>
          <a:xfrm>
            <a:off x="5416578" y="3313956"/>
            <a:ext cx="2552452" cy="802005"/>
            <a:chOff x="0" y="0"/>
            <a:chExt cx="672251" cy="2112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72251" cy="211228"/>
            </a:xfrm>
            <a:custGeom>
              <a:avLst/>
              <a:gdLst/>
              <a:ahLst/>
              <a:cxnLst/>
              <a:rect l="l" t="t" r="r" b="b"/>
              <a:pathLst>
                <a:path w="672251" h="211228">
                  <a:moveTo>
                    <a:pt x="45497" y="0"/>
                  </a:moveTo>
                  <a:lnTo>
                    <a:pt x="626754" y="0"/>
                  </a:lnTo>
                  <a:cubicBezTo>
                    <a:pt x="651881" y="0"/>
                    <a:pt x="672251" y="20370"/>
                    <a:pt x="672251" y="45497"/>
                  </a:cubicBezTo>
                  <a:lnTo>
                    <a:pt x="672251" y="165731"/>
                  </a:lnTo>
                  <a:cubicBezTo>
                    <a:pt x="672251" y="190858"/>
                    <a:pt x="651881" y="211228"/>
                    <a:pt x="626754" y="211228"/>
                  </a:cubicBezTo>
                  <a:lnTo>
                    <a:pt x="45497" y="211228"/>
                  </a:lnTo>
                  <a:cubicBezTo>
                    <a:pt x="20370" y="211228"/>
                    <a:pt x="0" y="190858"/>
                    <a:pt x="0" y="165731"/>
                  </a:cubicBezTo>
                  <a:lnTo>
                    <a:pt x="0" y="45497"/>
                  </a:lnTo>
                  <a:cubicBezTo>
                    <a:pt x="0" y="20370"/>
                    <a:pt x="20370" y="0"/>
                    <a:pt x="45497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672251" cy="23980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120"/>
                </a:lnSpc>
              </a:pPr>
              <a:r>
                <a:rPr lang="en-US" sz="2400" b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UNITY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 flipH="1" flipV="1">
            <a:off x="4543176" y="3714959"/>
            <a:ext cx="873402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hu-HU"/>
          </a:p>
        </p:txBody>
      </p:sp>
      <p:grpSp>
        <p:nvGrpSpPr>
          <p:cNvPr id="11" name="Group 11"/>
          <p:cNvGrpSpPr/>
          <p:nvPr/>
        </p:nvGrpSpPr>
        <p:grpSpPr>
          <a:xfrm>
            <a:off x="5416578" y="7592522"/>
            <a:ext cx="2552452" cy="1192530"/>
            <a:chOff x="0" y="0"/>
            <a:chExt cx="672251" cy="31408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72251" cy="314082"/>
            </a:xfrm>
            <a:custGeom>
              <a:avLst/>
              <a:gdLst/>
              <a:ahLst/>
              <a:cxnLst/>
              <a:rect l="l" t="t" r="r" b="b"/>
              <a:pathLst>
                <a:path w="672251" h="314082">
                  <a:moveTo>
                    <a:pt x="45497" y="0"/>
                  </a:moveTo>
                  <a:lnTo>
                    <a:pt x="626754" y="0"/>
                  </a:lnTo>
                  <a:cubicBezTo>
                    <a:pt x="651881" y="0"/>
                    <a:pt x="672251" y="20370"/>
                    <a:pt x="672251" y="45497"/>
                  </a:cubicBezTo>
                  <a:lnTo>
                    <a:pt x="672251" y="268585"/>
                  </a:lnTo>
                  <a:cubicBezTo>
                    <a:pt x="672251" y="293712"/>
                    <a:pt x="651881" y="314082"/>
                    <a:pt x="626754" y="314082"/>
                  </a:cubicBezTo>
                  <a:lnTo>
                    <a:pt x="45497" y="314082"/>
                  </a:lnTo>
                  <a:cubicBezTo>
                    <a:pt x="20370" y="314082"/>
                    <a:pt x="0" y="293712"/>
                    <a:pt x="0" y="268585"/>
                  </a:cubicBezTo>
                  <a:lnTo>
                    <a:pt x="0" y="45497"/>
                  </a:lnTo>
                  <a:cubicBezTo>
                    <a:pt x="0" y="20370"/>
                    <a:pt x="20370" y="0"/>
                    <a:pt x="45497" y="0"/>
                  </a:cubicBezTo>
                  <a:close/>
                </a:path>
              </a:pathLst>
            </a:custGeom>
            <a:solidFill>
              <a:srgbClr val="E8CCB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672251" cy="34265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2400" b="1" u="none" strike="noStrike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StateMachine technológia</a:t>
              </a:r>
            </a:p>
          </p:txBody>
        </p:sp>
      </p:grpSp>
      <p:sp>
        <p:nvSpPr>
          <p:cNvPr id="14" name="AutoShape 14"/>
          <p:cNvSpPr/>
          <p:nvPr/>
        </p:nvSpPr>
        <p:spPr>
          <a:xfrm flipH="1">
            <a:off x="4543176" y="8188787"/>
            <a:ext cx="873402" cy="0"/>
          </a:xfrm>
          <a:prstGeom prst="line">
            <a:avLst/>
          </a:prstGeom>
          <a:ln w="47625" cap="flat">
            <a:solidFill>
              <a:srgbClr val="E8CCBD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hu-HU"/>
          </a:p>
        </p:txBody>
      </p:sp>
      <p:grpSp>
        <p:nvGrpSpPr>
          <p:cNvPr id="15" name="Group 15"/>
          <p:cNvGrpSpPr/>
          <p:nvPr/>
        </p:nvGrpSpPr>
        <p:grpSpPr>
          <a:xfrm>
            <a:off x="1338239" y="5452311"/>
            <a:ext cx="2552452" cy="802005"/>
            <a:chOff x="0" y="0"/>
            <a:chExt cx="672251" cy="21122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72251" cy="211228"/>
            </a:xfrm>
            <a:custGeom>
              <a:avLst/>
              <a:gdLst/>
              <a:ahLst/>
              <a:cxnLst/>
              <a:rect l="l" t="t" r="r" b="b"/>
              <a:pathLst>
                <a:path w="672251" h="211228">
                  <a:moveTo>
                    <a:pt x="45497" y="0"/>
                  </a:moveTo>
                  <a:lnTo>
                    <a:pt x="626754" y="0"/>
                  </a:lnTo>
                  <a:cubicBezTo>
                    <a:pt x="651881" y="0"/>
                    <a:pt x="672251" y="20370"/>
                    <a:pt x="672251" y="45497"/>
                  </a:cubicBezTo>
                  <a:lnTo>
                    <a:pt x="672251" y="165731"/>
                  </a:lnTo>
                  <a:cubicBezTo>
                    <a:pt x="672251" y="190858"/>
                    <a:pt x="651881" y="211228"/>
                    <a:pt x="626754" y="211228"/>
                  </a:cubicBezTo>
                  <a:lnTo>
                    <a:pt x="45497" y="211228"/>
                  </a:lnTo>
                  <a:cubicBezTo>
                    <a:pt x="20370" y="211228"/>
                    <a:pt x="0" y="190858"/>
                    <a:pt x="0" y="165731"/>
                  </a:cubicBezTo>
                  <a:lnTo>
                    <a:pt x="0" y="45497"/>
                  </a:lnTo>
                  <a:cubicBezTo>
                    <a:pt x="0" y="20370"/>
                    <a:pt x="20370" y="0"/>
                    <a:pt x="45497" y="0"/>
                  </a:cubicBezTo>
                  <a:close/>
                </a:path>
              </a:pathLst>
            </a:custGeom>
            <a:solidFill>
              <a:srgbClr val="651F7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672251" cy="23980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2400" b="1" u="none" strike="noStrike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C#</a:t>
              </a:r>
            </a:p>
          </p:txBody>
        </p:sp>
      </p:grpSp>
      <p:sp>
        <p:nvSpPr>
          <p:cNvPr id="18" name="AutoShape 18"/>
          <p:cNvSpPr/>
          <p:nvPr/>
        </p:nvSpPr>
        <p:spPr>
          <a:xfrm flipH="1">
            <a:off x="3890691" y="5853313"/>
            <a:ext cx="841762" cy="0"/>
          </a:xfrm>
          <a:prstGeom prst="line">
            <a:avLst/>
          </a:prstGeom>
          <a:ln w="47625" cap="flat">
            <a:solidFill>
              <a:srgbClr val="651F79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hu-HU"/>
          </a:p>
        </p:txBody>
      </p:sp>
      <p:sp>
        <p:nvSpPr>
          <p:cNvPr id="19" name="Freeform 19"/>
          <p:cNvSpPr/>
          <p:nvPr/>
        </p:nvSpPr>
        <p:spPr>
          <a:xfrm>
            <a:off x="11398244" y="2789064"/>
            <a:ext cx="4408944" cy="2469009"/>
          </a:xfrm>
          <a:custGeom>
            <a:avLst/>
            <a:gdLst/>
            <a:ahLst/>
            <a:cxnLst/>
            <a:rect l="l" t="t" r="r" b="b"/>
            <a:pathLst>
              <a:path w="4408944" h="2469009">
                <a:moveTo>
                  <a:pt x="0" y="0"/>
                </a:moveTo>
                <a:lnTo>
                  <a:pt x="4408944" y="0"/>
                </a:lnTo>
                <a:lnTo>
                  <a:pt x="4408944" y="2469009"/>
                </a:lnTo>
                <a:lnTo>
                  <a:pt x="0" y="24690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20" name="Freeform 20"/>
          <p:cNvSpPr/>
          <p:nvPr/>
        </p:nvSpPr>
        <p:spPr>
          <a:xfrm>
            <a:off x="9565055" y="6003536"/>
            <a:ext cx="2453253" cy="2185251"/>
          </a:xfrm>
          <a:custGeom>
            <a:avLst/>
            <a:gdLst/>
            <a:ahLst/>
            <a:cxnLst/>
            <a:rect l="l" t="t" r="r" b="b"/>
            <a:pathLst>
              <a:path w="2453253" h="2185251">
                <a:moveTo>
                  <a:pt x="0" y="0"/>
                </a:moveTo>
                <a:lnTo>
                  <a:pt x="2453253" y="0"/>
                </a:lnTo>
                <a:lnTo>
                  <a:pt x="2453253" y="2185251"/>
                </a:lnTo>
                <a:lnTo>
                  <a:pt x="0" y="21852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21" name="TextBox 21"/>
          <p:cNvSpPr txBox="1"/>
          <p:nvPr/>
        </p:nvSpPr>
        <p:spPr>
          <a:xfrm>
            <a:off x="1609563" y="3349199"/>
            <a:ext cx="2457578" cy="67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26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Unity a játék keretrendszere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416578" y="5487553"/>
            <a:ext cx="2624477" cy="67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26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C# objektumorientált programozás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09563" y="7480127"/>
            <a:ext cx="2457578" cy="1360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26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StateMachine technológia a játékmenet irányításához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437808" y="593839"/>
            <a:ext cx="13412384" cy="1424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774"/>
              </a:lnSpc>
              <a:spcBef>
                <a:spcPct val="0"/>
              </a:spcBef>
            </a:pPr>
            <a:r>
              <a:rPr lang="en-US" sz="8410" b="1" u="sng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A játék technikai megvalósítása</a:t>
            </a:r>
          </a:p>
        </p:txBody>
      </p:sp>
      <p:sp>
        <p:nvSpPr>
          <p:cNvPr id="25" name="Freeform 25"/>
          <p:cNvSpPr/>
          <p:nvPr/>
        </p:nvSpPr>
        <p:spPr>
          <a:xfrm>
            <a:off x="13313870" y="4609097"/>
            <a:ext cx="4974130" cy="4974130"/>
          </a:xfrm>
          <a:custGeom>
            <a:avLst/>
            <a:gdLst/>
            <a:ahLst/>
            <a:cxnLst/>
            <a:rect l="l" t="t" r="r" b="b"/>
            <a:pathLst>
              <a:path w="4974130" h="4974130">
                <a:moveTo>
                  <a:pt x="0" y="0"/>
                </a:moveTo>
                <a:lnTo>
                  <a:pt x="4974130" y="0"/>
                </a:lnTo>
                <a:lnTo>
                  <a:pt x="4974130" y="4974129"/>
                </a:lnTo>
                <a:lnTo>
                  <a:pt x="0" y="49741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50571"/>
          </a:xfrm>
          <a:custGeom>
            <a:avLst/>
            <a:gdLst/>
            <a:ahLst/>
            <a:cxnLst/>
            <a:rect l="l" t="t" r="r" b="b"/>
            <a:pathLst>
              <a:path w="18288000" h="10350571">
                <a:moveTo>
                  <a:pt x="0" y="0"/>
                </a:moveTo>
                <a:lnTo>
                  <a:pt x="18288000" y="0"/>
                </a:lnTo>
                <a:lnTo>
                  <a:pt x="18288000" y="10350571"/>
                </a:lnTo>
                <a:lnTo>
                  <a:pt x="0" y="103505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 l="-11316" t="-37831" r="-21836" b="-28852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>
            <a:off x="593521" y="2546583"/>
            <a:ext cx="17100958" cy="7144274"/>
            <a:chOff x="0" y="0"/>
            <a:chExt cx="4503956" cy="18816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03956" cy="1881620"/>
            </a:xfrm>
            <a:custGeom>
              <a:avLst/>
              <a:gdLst/>
              <a:ahLst/>
              <a:cxnLst/>
              <a:rect l="l" t="t" r="r" b="b"/>
              <a:pathLst>
                <a:path w="4503956" h="1881620">
                  <a:moveTo>
                    <a:pt x="0" y="0"/>
                  </a:moveTo>
                  <a:lnTo>
                    <a:pt x="4503956" y="0"/>
                  </a:lnTo>
                  <a:lnTo>
                    <a:pt x="4503956" y="1881620"/>
                  </a:lnTo>
                  <a:lnTo>
                    <a:pt x="0" y="1881620"/>
                  </a:lnTo>
                  <a:close/>
                </a:path>
              </a:pathLst>
            </a:custGeom>
            <a:solidFill>
              <a:srgbClr val="FFFFFF">
                <a:alpha val="65882"/>
              </a:srgbClr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503956" cy="1910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5133726" y="3650580"/>
            <a:ext cx="0" cy="3405975"/>
          </a:xfrm>
          <a:prstGeom prst="line">
            <a:avLst/>
          </a:prstGeom>
          <a:ln w="57150" cap="flat">
            <a:solidFill>
              <a:srgbClr val="4B664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u-HU"/>
          </a:p>
        </p:txBody>
      </p:sp>
      <p:grpSp>
        <p:nvGrpSpPr>
          <p:cNvPr id="7" name="Group 7"/>
          <p:cNvGrpSpPr/>
          <p:nvPr/>
        </p:nvGrpSpPr>
        <p:grpSpPr>
          <a:xfrm>
            <a:off x="5911878" y="3865689"/>
            <a:ext cx="2552452" cy="802005"/>
            <a:chOff x="0" y="0"/>
            <a:chExt cx="672251" cy="2112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72251" cy="211228"/>
            </a:xfrm>
            <a:custGeom>
              <a:avLst/>
              <a:gdLst/>
              <a:ahLst/>
              <a:cxnLst/>
              <a:rect l="l" t="t" r="r" b="b"/>
              <a:pathLst>
                <a:path w="672251" h="211228">
                  <a:moveTo>
                    <a:pt x="45497" y="0"/>
                  </a:moveTo>
                  <a:lnTo>
                    <a:pt x="626754" y="0"/>
                  </a:lnTo>
                  <a:cubicBezTo>
                    <a:pt x="651881" y="0"/>
                    <a:pt x="672251" y="20370"/>
                    <a:pt x="672251" y="45497"/>
                  </a:cubicBezTo>
                  <a:lnTo>
                    <a:pt x="672251" y="165731"/>
                  </a:lnTo>
                  <a:cubicBezTo>
                    <a:pt x="672251" y="190858"/>
                    <a:pt x="651881" y="211228"/>
                    <a:pt x="626754" y="211228"/>
                  </a:cubicBezTo>
                  <a:lnTo>
                    <a:pt x="45497" y="211228"/>
                  </a:lnTo>
                  <a:cubicBezTo>
                    <a:pt x="20370" y="211228"/>
                    <a:pt x="0" y="190858"/>
                    <a:pt x="0" y="165731"/>
                  </a:cubicBezTo>
                  <a:lnTo>
                    <a:pt x="0" y="45497"/>
                  </a:lnTo>
                  <a:cubicBezTo>
                    <a:pt x="0" y="20370"/>
                    <a:pt x="20370" y="0"/>
                    <a:pt x="45497" y="0"/>
                  </a:cubicBezTo>
                  <a:close/>
                </a:path>
              </a:pathLst>
            </a:custGeom>
            <a:solidFill>
              <a:srgbClr val="4B664B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672251" cy="23980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120"/>
                </a:lnSpc>
              </a:pPr>
              <a:r>
                <a:rPr lang="en-US" sz="2400" b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Szigetek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 flipH="1" flipV="1">
            <a:off x="5038476" y="4266691"/>
            <a:ext cx="873402" cy="0"/>
          </a:xfrm>
          <a:prstGeom prst="line">
            <a:avLst/>
          </a:prstGeom>
          <a:ln w="47625" cap="flat">
            <a:solidFill>
              <a:srgbClr val="4B664B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hu-HU"/>
          </a:p>
        </p:txBody>
      </p:sp>
      <p:grpSp>
        <p:nvGrpSpPr>
          <p:cNvPr id="11" name="Group 11"/>
          <p:cNvGrpSpPr/>
          <p:nvPr/>
        </p:nvGrpSpPr>
        <p:grpSpPr>
          <a:xfrm>
            <a:off x="1800224" y="5638601"/>
            <a:ext cx="2552452" cy="1132840"/>
            <a:chOff x="0" y="0"/>
            <a:chExt cx="672251" cy="29836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72251" cy="298361"/>
            </a:xfrm>
            <a:custGeom>
              <a:avLst/>
              <a:gdLst/>
              <a:ahLst/>
              <a:cxnLst/>
              <a:rect l="l" t="t" r="r" b="b"/>
              <a:pathLst>
                <a:path w="672251" h="298361">
                  <a:moveTo>
                    <a:pt x="45497" y="0"/>
                  </a:moveTo>
                  <a:lnTo>
                    <a:pt x="626754" y="0"/>
                  </a:lnTo>
                  <a:cubicBezTo>
                    <a:pt x="651881" y="0"/>
                    <a:pt x="672251" y="20370"/>
                    <a:pt x="672251" y="45497"/>
                  </a:cubicBezTo>
                  <a:lnTo>
                    <a:pt x="672251" y="252864"/>
                  </a:lnTo>
                  <a:cubicBezTo>
                    <a:pt x="672251" y="277991"/>
                    <a:pt x="651881" y="298361"/>
                    <a:pt x="626754" y="298361"/>
                  </a:cubicBezTo>
                  <a:lnTo>
                    <a:pt x="45497" y="298361"/>
                  </a:lnTo>
                  <a:cubicBezTo>
                    <a:pt x="20370" y="298361"/>
                    <a:pt x="0" y="277991"/>
                    <a:pt x="0" y="252864"/>
                  </a:cubicBezTo>
                  <a:lnTo>
                    <a:pt x="0" y="45497"/>
                  </a:lnTo>
                  <a:cubicBezTo>
                    <a:pt x="0" y="20370"/>
                    <a:pt x="20370" y="0"/>
                    <a:pt x="45497" y="0"/>
                  </a:cubicBezTo>
                  <a:close/>
                </a:path>
              </a:pathLst>
            </a:custGeom>
            <a:solidFill>
              <a:srgbClr val="4B664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672251" cy="31741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  <a:r>
                <a:rPr lang="en-US" sz="2200" b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PersistentScene script</a:t>
              </a:r>
            </a:p>
          </p:txBody>
        </p:sp>
      </p:grpSp>
      <p:sp>
        <p:nvSpPr>
          <p:cNvPr id="14" name="AutoShape 14"/>
          <p:cNvSpPr/>
          <p:nvPr/>
        </p:nvSpPr>
        <p:spPr>
          <a:xfrm flipH="1">
            <a:off x="4352676" y="6205021"/>
            <a:ext cx="875077" cy="0"/>
          </a:xfrm>
          <a:prstGeom prst="line">
            <a:avLst/>
          </a:prstGeom>
          <a:ln w="47625" cap="flat">
            <a:solidFill>
              <a:srgbClr val="4B664B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hu-HU"/>
          </a:p>
        </p:txBody>
      </p:sp>
      <p:grpSp>
        <p:nvGrpSpPr>
          <p:cNvPr id="15" name="Group 15"/>
          <p:cNvGrpSpPr/>
          <p:nvPr/>
        </p:nvGrpSpPr>
        <p:grpSpPr>
          <a:xfrm>
            <a:off x="11471261" y="3243484"/>
            <a:ext cx="1900016" cy="1900016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w="95250" cap="sq">
              <a:solidFill>
                <a:srgbClr val="E8DFD5"/>
              </a:solidFill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970911" y="5508350"/>
            <a:ext cx="3568708" cy="3568708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85725" cap="sq">
              <a:solidFill>
                <a:srgbClr val="E8DFD5"/>
              </a:solidFill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309075" y="7205205"/>
            <a:ext cx="1871853" cy="1871853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w="95250" cap="sq">
              <a:solidFill>
                <a:srgbClr val="E8DFD5"/>
              </a:solidFill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470988" y="2903821"/>
            <a:ext cx="2383072" cy="2383072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w="95250" cap="sq">
              <a:solidFill>
                <a:srgbClr val="E8DFD5"/>
              </a:solidFill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23" name="Freeform 23"/>
          <p:cNvSpPr/>
          <p:nvPr/>
        </p:nvSpPr>
        <p:spPr>
          <a:xfrm>
            <a:off x="2979781" y="7056556"/>
            <a:ext cx="4495944" cy="2510875"/>
          </a:xfrm>
          <a:custGeom>
            <a:avLst/>
            <a:gdLst/>
            <a:ahLst/>
            <a:cxnLst/>
            <a:rect l="l" t="t" r="r" b="b"/>
            <a:pathLst>
              <a:path w="4495944" h="2510875">
                <a:moveTo>
                  <a:pt x="0" y="0"/>
                </a:moveTo>
                <a:lnTo>
                  <a:pt x="4495944" y="0"/>
                </a:lnTo>
                <a:lnTo>
                  <a:pt x="4495944" y="2510875"/>
                </a:lnTo>
                <a:lnTo>
                  <a:pt x="0" y="25108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24" name="TextBox 24"/>
          <p:cNvSpPr txBox="1"/>
          <p:nvPr/>
        </p:nvSpPr>
        <p:spPr>
          <a:xfrm>
            <a:off x="2104863" y="3578676"/>
            <a:ext cx="2457578" cy="1360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26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Szigeteken alapuló kirakós rendszer,</a:t>
            </a:r>
          </a:p>
          <a:p>
            <a:pPr algn="ctr">
              <a:lnSpc>
                <a:spcPts val="2700"/>
              </a:lnSpc>
            </a:pPr>
            <a:r>
              <a:rPr lang="en-US" sz="1800" b="1" spc="26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Több jelenet,</a:t>
            </a:r>
          </a:p>
          <a:p>
            <a:pPr algn="ctr">
              <a:lnSpc>
                <a:spcPts val="2700"/>
              </a:lnSpc>
            </a:pPr>
            <a:r>
              <a:rPr lang="en-US" sz="1800" b="1" spc="26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12 sziget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911878" y="5496361"/>
            <a:ext cx="2624477" cy="1360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26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GameManager script a játékos előrehaladásának követésére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463224" y="783448"/>
            <a:ext cx="11691702" cy="1401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1494"/>
              </a:lnSpc>
              <a:spcBef>
                <a:spcPct val="0"/>
              </a:spcBef>
            </a:pPr>
            <a:r>
              <a:rPr lang="en-US" sz="8210" b="1" u="sng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Játék mechanikai felosztása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11316" t="-38683" r="-21836" b="-29030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>
            <a:off x="593521" y="3118037"/>
            <a:ext cx="17100958" cy="6908334"/>
            <a:chOff x="0" y="0"/>
            <a:chExt cx="4503956" cy="18194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03956" cy="1819479"/>
            </a:xfrm>
            <a:custGeom>
              <a:avLst/>
              <a:gdLst/>
              <a:ahLst/>
              <a:cxnLst/>
              <a:rect l="l" t="t" r="r" b="b"/>
              <a:pathLst>
                <a:path w="4503956" h="1819479">
                  <a:moveTo>
                    <a:pt x="0" y="0"/>
                  </a:moveTo>
                  <a:lnTo>
                    <a:pt x="4503956" y="0"/>
                  </a:lnTo>
                  <a:lnTo>
                    <a:pt x="4503956" y="1819479"/>
                  </a:lnTo>
                  <a:lnTo>
                    <a:pt x="0" y="1819479"/>
                  </a:lnTo>
                  <a:close/>
                </a:path>
              </a:pathLst>
            </a:custGeom>
            <a:solidFill>
              <a:srgbClr val="FFFFFF">
                <a:alpha val="65882"/>
              </a:srgbClr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503956" cy="18480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766238" y="5277280"/>
            <a:ext cx="3004968" cy="852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4"/>
              </a:lnSpc>
            </a:pPr>
            <a:r>
              <a:rPr lang="en-US" sz="2634" b="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JÁTÉKMENET ÉS MOTIVÁCIÓ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68033" y="6224897"/>
            <a:ext cx="3201378" cy="3587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589" lvl="1" indent="-226795" algn="l">
              <a:lnSpc>
                <a:spcPts val="3151"/>
              </a:lnSpc>
              <a:buFont typeface="Arial"/>
              <a:buChar char="•"/>
            </a:pPr>
            <a:r>
              <a:rPr lang="en-US" sz="2100" spc="3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Idő Pontok és alapanyagok gyűjtése</a:t>
            </a:r>
          </a:p>
          <a:p>
            <a:pPr marL="453589" lvl="1" indent="-226795" algn="l">
              <a:lnSpc>
                <a:spcPts val="3151"/>
              </a:lnSpc>
              <a:buFont typeface="Arial"/>
              <a:buChar char="•"/>
            </a:pPr>
            <a:r>
              <a:rPr lang="en-US" sz="2100" spc="3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Új tárgyak készítése → játékmenet megkönnyítése</a:t>
            </a:r>
          </a:p>
          <a:p>
            <a:pPr marL="453589" lvl="1" indent="-226795" algn="l">
              <a:lnSpc>
                <a:spcPts val="3151"/>
              </a:lnSpc>
              <a:buFont typeface="Arial"/>
              <a:buChar char="•"/>
            </a:pPr>
            <a:r>
              <a:rPr lang="en-US" sz="2100" spc="3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Hosszú távú cél: folyamatos fejlődés, gyűjtögetés</a:t>
            </a:r>
          </a:p>
          <a:p>
            <a:pPr algn="l">
              <a:lnSpc>
                <a:spcPts val="3151"/>
              </a:lnSpc>
            </a:pPr>
            <a:endParaRPr lang="en-US" sz="2100" spc="31">
              <a:solidFill>
                <a:srgbClr val="191919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5277280"/>
            <a:ext cx="3006202" cy="852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6"/>
              </a:lnSpc>
            </a:pPr>
            <a:r>
              <a:rPr lang="en-US" sz="2635" b="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REGISZTRÁCIÓ ÉS BEJELENTKEZÉS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2289" y="6234760"/>
            <a:ext cx="2993757" cy="2440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3407" lvl="1" indent="-236704" algn="l">
              <a:lnSpc>
                <a:spcPts val="3289"/>
              </a:lnSpc>
              <a:buFont typeface="Arial"/>
              <a:buChar char="•"/>
            </a:pPr>
            <a:r>
              <a:rPr lang="en-US" sz="2192" spc="32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Játékos fiók létrehozása</a:t>
            </a:r>
          </a:p>
          <a:p>
            <a:pPr marL="473407" lvl="1" indent="-236704" algn="l">
              <a:lnSpc>
                <a:spcPts val="3289"/>
              </a:lnSpc>
              <a:buFont typeface="Arial"/>
              <a:buChar char="•"/>
            </a:pPr>
            <a:r>
              <a:rPr lang="en-US" sz="2192" spc="32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Adatok tárolása és szinkronizálása az adatbázisban</a:t>
            </a:r>
          </a:p>
          <a:p>
            <a:pPr algn="ctr">
              <a:lnSpc>
                <a:spcPts val="3289"/>
              </a:lnSpc>
            </a:pPr>
            <a:endParaRPr lang="en-US" sz="2192" spc="32">
              <a:solidFill>
                <a:srgbClr val="191919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393932" y="5277280"/>
            <a:ext cx="3004968" cy="852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4"/>
              </a:lnSpc>
            </a:pPr>
            <a:r>
              <a:rPr lang="en-US" sz="2634" b="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ÁTÍVELŐ TÖRTÉNET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84815" y="6224897"/>
            <a:ext cx="3310495" cy="398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589" lvl="1" indent="-226795" algn="l">
              <a:lnSpc>
                <a:spcPts val="3151"/>
              </a:lnSpc>
              <a:buFont typeface="Arial"/>
              <a:buChar char="•"/>
            </a:pPr>
            <a:r>
              <a:rPr lang="en-US" sz="2100" spc="3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Főszereplő: Idő Boszorkány</a:t>
            </a:r>
          </a:p>
          <a:p>
            <a:pPr marL="453589" lvl="1" indent="-226795" algn="l">
              <a:lnSpc>
                <a:spcPts val="3151"/>
              </a:lnSpc>
              <a:buFont typeface="Arial"/>
              <a:buChar char="•"/>
            </a:pPr>
            <a:r>
              <a:rPr lang="en-US" sz="2100" spc="3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Cél: Kronosz megállítása az Idő Pontok gyűjtésével</a:t>
            </a:r>
          </a:p>
          <a:p>
            <a:pPr marL="453589" lvl="1" indent="-226795" algn="l">
              <a:lnSpc>
                <a:spcPts val="3151"/>
              </a:lnSpc>
              <a:buFont typeface="Arial"/>
              <a:buChar char="•"/>
            </a:pPr>
            <a:r>
              <a:rPr lang="en-US" sz="2100" spc="3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Extra mechanika: Alapanyagok kombinálása új tárgyak létrehozásához</a:t>
            </a:r>
          </a:p>
          <a:p>
            <a:pPr algn="l">
              <a:lnSpc>
                <a:spcPts val="3151"/>
              </a:lnSpc>
            </a:pPr>
            <a:endParaRPr lang="en-US" sz="2100" spc="31">
              <a:solidFill>
                <a:srgbClr val="191919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132182" y="5277280"/>
            <a:ext cx="3004968" cy="852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4"/>
              </a:lnSpc>
            </a:pPr>
            <a:r>
              <a:rPr lang="en-US" sz="2634" b="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A SZIGETEK RENDSZERE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132182" y="6224897"/>
            <a:ext cx="3179555" cy="3587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589" lvl="1" indent="-226795" algn="l">
              <a:lnSpc>
                <a:spcPts val="3151"/>
              </a:lnSpc>
              <a:buFont typeface="Arial"/>
              <a:buChar char="•"/>
            </a:pPr>
            <a:r>
              <a:rPr lang="en-US" sz="2100" spc="3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12 sziget = 12 asztrológiai jegy</a:t>
            </a:r>
          </a:p>
          <a:p>
            <a:pPr marL="453589" lvl="1" indent="-226795" algn="l">
              <a:lnSpc>
                <a:spcPts val="3151"/>
              </a:lnSpc>
              <a:buFont typeface="Arial"/>
              <a:buChar char="•"/>
            </a:pPr>
            <a:r>
              <a:rPr lang="en-US" sz="2100" spc="3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Minden szigeten egy karakter segít eligazodni</a:t>
            </a:r>
          </a:p>
          <a:p>
            <a:pPr marL="453589" lvl="1" indent="-226795" algn="l">
              <a:lnSpc>
                <a:spcPts val="3151"/>
              </a:lnSpc>
              <a:buFont typeface="Arial"/>
              <a:buChar char="•"/>
            </a:pPr>
            <a:r>
              <a:rPr lang="en-US" sz="2100" spc="3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Minden sziget saját kirakós játékkal rendelkezik</a:t>
            </a:r>
          </a:p>
          <a:p>
            <a:pPr algn="l">
              <a:lnSpc>
                <a:spcPts val="3151"/>
              </a:lnSpc>
            </a:pPr>
            <a:endParaRPr lang="en-US" sz="2100" spc="31">
              <a:solidFill>
                <a:srgbClr val="191919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4508625" y="5277280"/>
            <a:ext cx="3004968" cy="423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4"/>
              </a:lnSpc>
            </a:pPr>
            <a:r>
              <a:rPr lang="en-US" sz="2634" b="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ENDGAME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387937" y="5824847"/>
            <a:ext cx="3004968" cy="398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589" lvl="1" indent="-226795" algn="l">
              <a:lnSpc>
                <a:spcPts val="3151"/>
              </a:lnSpc>
              <a:buFont typeface="Arial"/>
              <a:buChar char="•"/>
            </a:pPr>
            <a:r>
              <a:rPr lang="en-US" sz="2100" spc="3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A végjáték célja: Kronosz legyőzése</a:t>
            </a:r>
          </a:p>
          <a:p>
            <a:pPr marL="453589" lvl="1" indent="-226795" algn="l">
              <a:lnSpc>
                <a:spcPts val="3151"/>
              </a:lnSpc>
              <a:buFont typeface="Arial"/>
              <a:buChar char="•"/>
            </a:pPr>
            <a:r>
              <a:rPr lang="en-US" sz="2100" spc="3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Az összegyűjtött erőforrások és megoldott kirakósok segítenek a végső kihívásban</a:t>
            </a:r>
          </a:p>
          <a:p>
            <a:pPr marL="453589" lvl="1" indent="-226795" algn="l">
              <a:lnSpc>
                <a:spcPts val="3151"/>
              </a:lnSpc>
              <a:buFont typeface="Arial"/>
              <a:buChar char="•"/>
            </a:pPr>
            <a:r>
              <a:rPr lang="en-US" sz="2100" spc="3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Kronosz legyőzése mindenki feladata</a:t>
            </a:r>
          </a:p>
          <a:p>
            <a:pPr algn="l">
              <a:lnSpc>
                <a:spcPts val="3151"/>
              </a:lnSpc>
            </a:pPr>
            <a:endParaRPr lang="en-US" sz="2100" spc="31">
              <a:solidFill>
                <a:srgbClr val="191919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5424921" y="3403787"/>
            <a:ext cx="1157740" cy="1157740"/>
            <a:chOff x="0" y="0"/>
            <a:chExt cx="556826" cy="55682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56826" cy="556826"/>
            </a:xfrm>
            <a:custGeom>
              <a:avLst/>
              <a:gdLst/>
              <a:ahLst/>
              <a:cxnLst/>
              <a:rect l="l" t="t" r="r" b="b"/>
              <a:pathLst>
                <a:path w="556826" h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13538A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5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032910" y="3382665"/>
            <a:ext cx="1157740" cy="1157740"/>
            <a:chOff x="0" y="0"/>
            <a:chExt cx="556826" cy="55682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56826" cy="556826"/>
            </a:xfrm>
            <a:custGeom>
              <a:avLst/>
              <a:gdLst/>
              <a:ahLst/>
              <a:cxnLst/>
              <a:rect l="l" t="t" r="r" b="b"/>
              <a:pathLst>
                <a:path w="556826" h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4B664B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1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317546" y="3403787"/>
            <a:ext cx="1157740" cy="1157740"/>
            <a:chOff x="0" y="0"/>
            <a:chExt cx="556826" cy="55682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56826" cy="556826"/>
            </a:xfrm>
            <a:custGeom>
              <a:avLst/>
              <a:gdLst/>
              <a:ahLst/>
              <a:cxnLst/>
              <a:rect l="l" t="t" r="r" b="b"/>
              <a:pathLst>
                <a:path w="556826" h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651F79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8686671" y="3403787"/>
            <a:ext cx="1157740" cy="1157740"/>
            <a:chOff x="0" y="0"/>
            <a:chExt cx="556826" cy="55682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56826" cy="556826"/>
            </a:xfrm>
            <a:custGeom>
              <a:avLst/>
              <a:gdLst/>
              <a:ahLst/>
              <a:cxnLst/>
              <a:rect l="l" t="t" r="r" b="b"/>
              <a:pathLst>
                <a:path w="556826" h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CB6CE6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3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055796" y="3403787"/>
            <a:ext cx="1157740" cy="1157740"/>
            <a:chOff x="0" y="0"/>
            <a:chExt cx="556826" cy="55682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556826" cy="556826"/>
            </a:xfrm>
            <a:custGeom>
              <a:avLst/>
              <a:gdLst/>
              <a:ahLst/>
              <a:cxnLst/>
              <a:rect l="l" t="t" r="r" b="b"/>
              <a:pathLst>
                <a:path w="556826" h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1C88CF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4</a:t>
              </a:r>
            </a:p>
          </p:txBody>
        </p:sp>
      </p:grpSp>
      <p:sp>
        <p:nvSpPr>
          <p:cNvPr id="31" name="AutoShape 31"/>
          <p:cNvSpPr/>
          <p:nvPr/>
        </p:nvSpPr>
        <p:spPr>
          <a:xfrm>
            <a:off x="2611780" y="4540405"/>
            <a:ext cx="0" cy="603095"/>
          </a:xfrm>
          <a:prstGeom prst="line">
            <a:avLst/>
          </a:prstGeom>
          <a:ln w="57150" cap="flat">
            <a:solidFill>
              <a:srgbClr val="4B664B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hu-HU"/>
          </a:p>
        </p:txBody>
      </p:sp>
      <p:sp>
        <p:nvSpPr>
          <p:cNvPr id="32" name="AutoShape 32"/>
          <p:cNvSpPr/>
          <p:nvPr/>
        </p:nvSpPr>
        <p:spPr>
          <a:xfrm>
            <a:off x="5896416" y="4561527"/>
            <a:ext cx="0" cy="581423"/>
          </a:xfrm>
          <a:prstGeom prst="line">
            <a:avLst/>
          </a:prstGeom>
          <a:ln w="57150" cap="flat">
            <a:solidFill>
              <a:srgbClr val="651F79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hu-HU"/>
          </a:p>
        </p:txBody>
      </p:sp>
      <p:sp>
        <p:nvSpPr>
          <p:cNvPr id="33" name="AutoShape 33"/>
          <p:cNvSpPr/>
          <p:nvPr/>
        </p:nvSpPr>
        <p:spPr>
          <a:xfrm>
            <a:off x="9265541" y="4561527"/>
            <a:ext cx="0" cy="581423"/>
          </a:xfrm>
          <a:prstGeom prst="line">
            <a:avLst/>
          </a:prstGeom>
          <a:ln w="57150" cap="flat">
            <a:solidFill>
              <a:srgbClr val="CB6CE6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hu-HU"/>
          </a:p>
        </p:txBody>
      </p:sp>
      <p:sp>
        <p:nvSpPr>
          <p:cNvPr id="34" name="AutoShape 34"/>
          <p:cNvSpPr/>
          <p:nvPr/>
        </p:nvSpPr>
        <p:spPr>
          <a:xfrm>
            <a:off x="12634666" y="4561527"/>
            <a:ext cx="0" cy="581423"/>
          </a:xfrm>
          <a:prstGeom prst="line">
            <a:avLst/>
          </a:prstGeom>
          <a:ln w="57150" cap="flat">
            <a:solidFill>
              <a:srgbClr val="1C88C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hu-HU"/>
          </a:p>
        </p:txBody>
      </p:sp>
      <p:sp>
        <p:nvSpPr>
          <p:cNvPr id="35" name="AutoShape 35"/>
          <p:cNvSpPr/>
          <p:nvPr/>
        </p:nvSpPr>
        <p:spPr>
          <a:xfrm>
            <a:off x="16003791" y="4561527"/>
            <a:ext cx="0" cy="581973"/>
          </a:xfrm>
          <a:prstGeom prst="line">
            <a:avLst/>
          </a:prstGeom>
          <a:ln w="57150" cap="flat">
            <a:solidFill>
              <a:srgbClr val="13538A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hu-HU"/>
          </a:p>
        </p:txBody>
      </p:sp>
      <p:sp>
        <p:nvSpPr>
          <p:cNvPr id="36" name="AutoShape 36"/>
          <p:cNvSpPr/>
          <p:nvPr/>
        </p:nvSpPr>
        <p:spPr>
          <a:xfrm>
            <a:off x="3190650" y="3961535"/>
            <a:ext cx="2126895" cy="21122"/>
          </a:xfrm>
          <a:prstGeom prst="line">
            <a:avLst/>
          </a:prstGeom>
          <a:ln w="66675" cap="flat">
            <a:solidFill>
              <a:srgbClr val="E8DFD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u-HU"/>
          </a:p>
        </p:txBody>
      </p:sp>
      <p:sp>
        <p:nvSpPr>
          <p:cNvPr id="37" name="AutoShape 37"/>
          <p:cNvSpPr/>
          <p:nvPr/>
        </p:nvSpPr>
        <p:spPr>
          <a:xfrm>
            <a:off x="6475286" y="3982657"/>
            <a:ext cx="2211385" cy="0"/>
          </a:xfrm>
          <a:prstGeom prst="line">
            <a:avLst/>
          </a:prstGeom>
          <a:ln w="66675" cap="flat">
            <a:solidFill>
              <a:srgbClr val="E8DFD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u-HU"/>
          </a:p>
        </p:txBody>
      </p:sp>
      <p:sp>
        <p:nvSpPr>
          <p:cNvPr id="38" name="AutoShape 38"/>
          <p:cNvSpPr/>
          <p:nvPr/>
        </p:nvSpPr>
        <p:spPr>
          <a:xfrm>
            <a:off x="9844411" y="3982657"/>
            <a:ext cx="2211385" cy="0"/>
          </a:xfrm>
          <a:prstGeom prst="line">
            <a:avLst/>
          </a:prstGeom>
          <a:ln w="66675" cap="flat">
            <a:solidFill>
              <a:srgbClr val="E8DFD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u-HU"/>
          </a:p>
        </p:txBody>
      </p:sp>
      <p:sp>
        <p:nvSpPr>
          <p:cNvPr id="39" name="AutoShape 39"/>
          <p:cNvSpPr/>
          <p:nvPr/>
        </p:nvSpPr>
        <p:spPr>
          <a:xfrm>
            <a:off x="13213536" y="3982657"/>
            <a:ext cx="2211385" cy="0"/>
          </a:xfrm>
          <a:prstGeom prst="line">
            <a:avLst/>
          </a:prstGeom>
          <a:ln w="66675" cap="flat">
            <a:solidFill>
              <a:srgbClr val="E8DFD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u-HU"/>
          </a:p>
        </p:txBody>
      </p:sp>
      <p:sp>
        <p:nvSpPr>
          <p:cNvPr id="40" name="TextBox 40"/>
          <p:cNvSpPr txBox="1"/>
          <p:nvPr/>
        </p:nvSpPr>
        <p:spPr>
          <a:xfrm>
            <a:off x="1680932" y="442219"/>
            <a:ext cx="15175579" cy="1483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2194"/>
              </a:lnSpc>
              <a:spcBef>
                <a:spcPct val="0"/>
              </a:spcBef>
            </a:pPr>
            <a:r>
              <a:rPr lang="en-US" sz="8710" b="1" u="sng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Játék élmény részeinek bemutatása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038318" y="2477142"/>
            <a:ext cx="6460807" cy="407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49"/>
              </a:lnSpc>
              <a:spcBef>
                <a:spcPct val="0"/>
              </a:spcBef>
            </a:pPr>
            <a:r>
              <a:rPr lang="en-US" sz="2299" b="1" spc="34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Játékmechanika és történet összekapcsolása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11316" t="-38683" r="-21836" b="-29030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>
            <a:off x="2492661" y="2505819"/>
            <a:ext cx="13302678" cy="7162842"/>
            <a:chOff x="0" y="0"/>
            <a:chExt cx="3066435" cy="16511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66435" cy="1651126"/>
            </a:xfrm>
            <a:custGeom>
              <a:avLst/>
              <a:gdLst/>
              <a:ahLst/>
              <a:cxnLst/>
              <a:rect l="l" t="t" r="r" b="b"/>
              <a:pathLst>
                <a:path w="3066435" h="1651126">
                  <a:moveTo>
                    <a:pt x="0" y="0"/>
                  </a:moveTo>
                  <a:lnTo>
                    <a:pt x="3066435" y="0"/>
                  </a:lnTo>
                  <a:lnTo>
                    <a:pt x="3066435" y="1651126"/>
                  </a:lnTo>
                  <a:lnTo>
                    <a:pt x="0" y="1651126"/>
                  </a:lnTo>
                  <a:close/>
                </a:path>
              </a:pathLst>
            </a:custGeom>
            <a:solidFill>
              <a:srgbClr val="FFFFFF">
                <a:alpha val="65882"/>
              </a:srgbClr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066435" cy="16797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016979" y="5741153"/>
            <a:ext cx="2916329" cy="916339"/>
            <a:chOff x="0" y="0"/>
            <a:chExt cx="672251" cy="2112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72251" cy="211228"/>
            </a:xfrm>
            <a:custGeom>
              <a:avLst/>
              <a:gdLst/>
              <a:ahLst/>
              <a:cxnLst/>
              <a:rect l="l" t="t" r="r" b="b"/>
              <a:pathLst>
                <a:path w="672251" h="211228">
                  <a:moveTo>
                    <a:pt x="39820" y="0"/>
                  </a:moveTo>
                  <a:lnTo>
                    <a:pt x="632431" y="0"/>
                  </a:lnTo>
                  <a:cubicBezTo>
                    <a:pt x="642992" y="0"/>
                    <a:pt x="653120" y="4195"/>
                    <a:pt x="660588" y="11663"/>
                  </a:cubicBezTo>
                  <a:cubicBezTo>
                    <a:pt x="668055" y="19131"/>
                    <a:pt x="672251" y="29259"/>
                    <a:pt x="672251" y="39820"/>
                  </a:cubicBezTo>
                  <a:lnTo>
                    <a:pt x="672251" y="171407"/>
                  </a:lnTo>
                  <a:cubicBezTo>
                    <a:pt x="672251" y="181968"/>
                    <a:pt x="668055" y="192097"/>
                    <a:pt x="660588" y="199565"/>
                  </a:cubicBezTo>
                  <a:cubicBezTo>
                    <a:pt x="653120" y="207032"/>
                    <a:pt x="642992" y="211228"/>
                    <a:pt x="632431" y="211228"/>
                  </a:cubicBezTo>
                  <a:lnTo>
                    <a:pt x="39820" y="211228"/>
                  </a:lnTo>
                  <a:cubicBezTo>
                    <a:pt x="29259" y="211228"/>
                    <a:pt x="19131" y="207032"/>
                    <a:pt x="11663" y="199565"/>
                  </a:cubicBezTo>
                  <a:cubicBezTo>
                    <a:pt x="4195" y="192097"/>
                    <a:pt x="0" y="181968"/>
                    <a:pt x="0" y="171407"/>
                  </a:cubicBezTo>
                  <a:lnTo>
                    <a:pt x="0" y="39820"/>
                  </a:lnTo>
                  <a:cubicBezTo>
                    <a:pt x="0" y="29259"/>
                    <a:pt x="4195" y="19131"/>
                    <a:pt x="11663" y="11663"/>
                  </a:cubicBezTo>
                  <a:cubicBezTo>
                    <a:pt x="19131" y="4195"/>
                    <a:pt x="29259" y="0"/>
                    <a:pt x="39820" y="0"/>
                  </a:cubicBezTo>
                  <a:close/>
                </a:path>
              </a:pathLst>
            </a:custGeom>
            <a:solidFill>
              <a:srgbClr val="E8DFD5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672251" cy="23980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120"/>
                </a:lnSpc>
              </a:pPr>
              <a:r>
                <a:rPr lang="en-US" sz="2400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Puzzle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131760" y="5741153"/>
            <a:ext cx="2916329" cy="916339"/>
            <a:chOff x="0" y="0"/>
            <a:chExt cx="672251" cy="21122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72251" cy="211228"/>
            </a:xfrm>
            <a:custGeom>
              <a:avLst/>
              <a:gdLst/>
              <a:ahLst/>
              <a:cxnLst/>
              <a:rect l="l" t="t" r="r" b="b"/>
              <a:pathLst>
                <a:path w="672251" h="211228">
                  <a:moveTo>
                    <a:pt x="39820" y="0"/>
                  </a:moveTo>
                  <a:lnTo>
                    <a:pt x="632431" y="0"/>
                  </a:lnTo>
                  <a:cubicBezTo>
                    <a:pt x="642992" y="0"/>
                    <a:pt x="653120" y="4195"/>
                    <a:pt x="660588" y="11663"/>
                  </a:cubicBezTo>
                  <a:cubicBezTo>
                    <a:pt x="668055" y="19131"/>
                    <a:pt x="672251" y="29259"/>
                    <a:pt x="672251" y="39820"/>
                  </a:cubicBezTo>
                  <a:lnTo>
                    <a:pt x="672251" y="171407"/>
                  </a:lnTo>
                  <a:cubicBezTo>
                    <a:pt x="672251" y="181968"/>
                    <a:pt x="668055" y="192097"/>
                    <a:pt x="660588" y="199565"/>
                  </a:cubicBezTo>
                  <a:cubicBezTo>
                    <a:pt x="653120" y="207032"/>
                    <a:pt x="642992" y="211228"/>
                    <a:pt x="632431" y="211228"/>
                  </a:cubicBezTo>
                  <a:lnTo>
                    <a:pt x="39820" y="211228"/>
                  </a:lnTo>
                  <a:cubicBezTo>
                    <a:pt x="29259" y="211228"/>
                    <a:pt x="19131" y="207032"/>
                    <a:pt x="11663" y="199565"/>
                  </a:cubicBezTo>
                  <a:cubicBezTo>
                    <a:pt x="4195" y="192097"/>
                    <a:pt x="0" y="181968"/>
                    <a:pt x="0" y="171407"/>
                  </a:cubicBezTo>
                  <a:lnTo>
                    <a:pt x="0" y="39820"/>
                  </a:lnTo>
                  <a:cubicBezTo>
                    <a:pt x="0" y="29259"/>
                    <a:pt x="4195" y="19131"/>
                    <a:pt x="11663" y="11663"/>
                  </a:cubicBezTo>
                  <a:cubicBezTo>
                    <a:pt x="19131" y="4195"/>
                    <a:pt x="29259" y="0"/>
                    <a:pt x="39820" y="0"/>
                  </a:cubicBezTo>
                  <a:close/>
                </a:path>
              </a:pathLst>
            </a:custGeom>
            <a:solidFill>
              <a:srgbClr val="E8DFD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672251" cy="23980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2400" b="1" u="none" strike="noStrike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Match3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246541" y="5741153"/>
            <a:ext cx="2916329" cy="916339"/>
            <a:chOff x="0" y="0"/>
            <a:chExt cx="672251" cy="2112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72251" cy="211228"/>
            </a:xfrm>
            <a:custGeom>
              <a:avLst/>
              <a:gdLst/>
              <a:ahLst/>
              <a:cxnLst/>
              <a:rect l="l" t="t" r="r" b="b"/>
              <a:pathLst>
                <a:path w="672251" h="211228">
                  <a:moveTo>
                    <a:pt x="39820" y="0"/>
                  </a:moveTo>
                  <a:lnTo>
                    <a:pt x="632431" y="0"/>
                  </a:lnTo>
                  <a:cubicBezTo>
                    <a:pt x="642992" y="0"/>
                    <a:pt x="653120" y="4195"/>
                    <a:pt x="660588" y="11663"/>
                  </a:cubicBezTo>
                  <a:cubicBezTo>
                    <a:pt x="668055" y="19131"/>
                    <a:pt x="672251" y="29259"/>
                    <a:pt x="672251" y="39820"/>
                  </a:cubicBezTo>
                  <a:lnTo>
                    <a:pt x="672251" y="171407"/>
                  </a:lnTo>
                  <a:cubicBezTo>
                    <a:pt x="672251" y="181968"/>
                    <a:pt x="668055" y="192097"/>
                    <a:pt x="660588" y="199565"/>
                  </a:cubicBezTo>
                  <a:cubicBezTo>
                    <a:pt x="653120" y="207032"/>
                    <a:pt x="642992" y="211228"/>
                    <a:pt x="632431" y="211228"/>
                  </a:cubicBezTo>
                  <a:lnTo>
                    <a:pt x="39820" y="211228"/>
                  </a:lnTo>
                  <a:cubicBezTo>
                    <a:pt x="29259" y="211228"/>
                    <a:pt x="19131" y="207032"/>
                    <a:pt x="11663" y="199565"/>
                  </a:cubicBezTo>
                  <a:cubicBezTo>
                    <a:pt x="4195" y="192097"/>
                    <a:pt x="0" y="181968"/>
                    <a:pt x="0" y="171407"/>
                  </a:cubicBezTo>
                  <a:lnTo>
                    <a:pt x="0" y="39820"/>
                  </a:lnTo>
                  <a:cubicBezTo>
                    <a:pt x="0" y="29259"/>
                    <a:pt x="4195" y="19131"/>
                    <a:pt x="11663" y="11663"/>
                  </a:cubicBezTo>
                  <a:cubicBezTo>
                    <a:pt x="19131" y="4195"/>
                    <a:pt x="29259" y="0"/>
                    <a:pt x="39820" y="0"/>
                  </a:cubicBezTo>
                  <a:close/>
                </a:path>
              </a:pathLst>
            </a:custGeom>
            <a:solidFill>
              <a:srgbClr val="E8DFD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672251" cy="23980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2400" b="1" u="none" strike="noStrike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Memória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361322" y="5741153"/>
            <a:ext cx="2916329" cy="916339"/>
            <a:chOff x="0" y="0"/>
            <a:chExt cx="672251" cy="21122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72251" cy="211228"/>
            </a:xfrm>
            <a:custGeom>
              <a:avLst/>
              <a:gdLst/>
              <a:ahLst/>
              <a:cxnLst/>
              <a:rect l="l" t="t" r="r" b="b"/>
              <a:pathLst>
                <a:path w="672251" h="211228">
                  <a:moveTo>
                    <a:pt x="39820" y="0"/>
                  </a:moveTo>
                  <a:lnTo>
                    <a:pt x="632431" y="0"/>
                  </a:lnTo>
                  <a:cubicBezTo>
                    <a:pt x="642992" y="0"/>
                    <a:pt x="653120" y="4195"/>
                    <a:pt x="660588" y="11663"/>
                  </a:cubicBezTo>
                  <a:cubicBezTo>
                    <a:pt x="668055" y="19131"/>
                    <a:pt x="672251" y="29259"/>
                    <a:pt x="672251" y="39820"/>
                  </a:cubicBezTo>
                  <a:lnTo>
                    <a:pt x="672251" y="171407"/>
                  </a:lnTo>
                  <a:cubicBezTo>
                    <a:pt x="672251" y="181968"/>
                    <a:pt x="668055" y="192097"/>
                    <a:pt x="660588" y="199565"/>
                  </a:cubicBezTo>
                  <a:cubicBezTo>
                    <a:pt x="653120" y="207032"/>
                    <a:pt x="642992" y="211228"/>
                    <a:pt x="632431" y="211228"/>
                  </a:cubicBezTo>
                  <a:lnTo>
                    <a:pt x="39820" y="211228"/>
                  </a:lnTo>
                  <a:cubicBezTo>
                    <a:pt x="29259" y="211228"/>
                    <a:pt x="19131" y="207032"/>
                    <a:pt x="11663" y="199565"/>
                  </a:cubicBezTo>
                  <a:cubicBezTo>
                    <a:pt x="4195" y="192097"/>
                    <a:pt x="0" y="181968"/>
                    <a:pt x="0" y="171407"/>
                  </a:cubicBezTo>
                  <a:lnTo>
                    <a:pt x="0" y="39820"/>
                  </a:lnTo>
                  <a:cubicBezTo>
                    <a:pt x="0" y="29259"/>
                    <a:pt x="4195" y="19131"/>
                    <a:pt x="11663" y="11663"/>
                  </a:cubicBezTo>
                  <a:cubicBezTo>
                    <a:pt x="19131" y="4195"/>
                    <a:pt x="29259" y="0"/>
                    <a:pt x="39820" y="0"/>
                  </a:cubicBezTo>
                  <a:close/>
                </a:path>
              </a:pathLst>
            </a:custGeom>
            <a:solidFill>
              <a:srgbClr val="E8DFD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672251" cy="23980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2400" b="1" u="none" strike="noStrike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Hidden Object</a:t>
              </a:r>
            </a:p>
          </p:txBody>
        </p:sp>
      </p:grpSp>
      <p:sp>
        <p:nvSpPr>
          <p:cNvPr id="18" name="AutoShape 18"/>
          <p:cNvSpPr/>
          <p:nvPr/>
        </p:nvSpPr>
        <p:spPr>
          <a:xfrm>
            <a:off x="5933309" y="6199322"/>
            <a:ext cx="198451" cy="0"/>
          </a:xfrm>
          <a:prstGeom prst="line">
            <a:avLst/>
          </a:prstGeom>
          <a:ln w="66675" cap="flat">
            <a:solidFill>
              <a:srgbClr val="EDF0F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u-HU"/>
          </a:p>
        </p:txBody>
      </p:sp>
      <p:sp>
        <p:nvSpPr>
          <p:cNvPr id="19" name="AutoShape 19"/>
          <p:cNvSpPr/>
          <p:nvPr/>
        </p:nvSpPr>
        <p:spPr>
          <a:xfrm>
            <a:off x="9048089" y="6199322"/>
            <a:ext cx="198451" cy="0"/>
          </a:xfrm>
          <a:prstGeom prst="line">
            <a:avLst/>
          </a:prstGeom>
          <a:ln w="66675" cap="flat">
            <a:solidFill>
              <a:srgbClr val="EDF0F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u-HU"/>
          </a:p>
        </p:txBody>
      </p:sp>
      <p:sp>
        <p:nvSpPr>
          <p:cNvPr id="20" name="AutoShape 20"/>
          <p:cNvSpPr/>
          <p:nvPr/>
        </p:nvSpPr>
        <p:spPr>
          <a:xfrm>
            <a:off x="12162870" y="6199322"/>
            <a:ext cx="198451" cy="0"/>
          </a:xfrm>
          <a:prstGeom prst="line">
            <a:avLst/>
          </a:prstGeom>
          <a:ln w="66675" cap="flat">
            <a:solidFill>
              <a:srgbClr val="EDF0F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u-HU"/>
          </a:p>
        </p:txBody>
      </p:sp>
      <p:sp>
        <p:nvSpPr>
          <p:cNvPr id="21" name="AutoShape 21"/>
          <p:cNvSpPr/>
          <p:nvPr/>
        </p:nvSpPr>
        <p:spPr>
          <a:xfrm>
            <a:off x="15277651" y="6199322"/>
            <a:ext cx="198451" cy="0"/>
          </a:xfrm>
          <a:prstGeom prst="line">
            <a:avLst/>
          </a:prstGeom>
          <a:ln w="66675" cap="flat">
            <a:solidFill>
              <a:srgbClr val="EDF0F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u-HU"/>
          </a:p>
        </p:txBody>
      </p:sp>
      <p:sp>
        <p:nvSpPr>
          <p:cNvPr id="22" name="AutoShape 22"/>
          <p:cNvSpPr/>
          <p:nvPr/>
        </p:nvSpPr>
        <p:spPr>
          <a:xfrm>
            <a:off x="4475144" y="6657491"/>
            <a:ext cx="0" cy="699964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hu-HU"/>
          </a:p>
        </p:txBody>
      </p:sp>
      <p:sp>
        <p:nvSpPr>
          <p:cNvPr id="23" name="AutoShape 23"/>
          <p:cNvSpPr/>
          <p:nvPr/>
        </p:nvSpPr>
        <p:spPr>
          <a:xfrm>
            <a:off x="10704706" y="6657491"/>
            <a:ext cx="0" cy="699964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hu-HU"/>
          </a:p>
        </p:txBody>
      </p:sp>
      <p:sp>
        <p:nvSpPr>
          <p:cNvPr id="24" name="AutoShape 24"/>
          <p:cNvSpPr/>
          <p:nvPr/>
        </p:nvSpPr>
        <p:spPr>
          <a:xfrm>
            <a:off x="7589925" y="5041188"/>
            <a:ext cx="0" cy="699964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arrow" w="med" len="sm"/>
            <a:tailEnd type="none" w="sm" len="sm"/>
          </a:ln>
        </p:spPr>
        <p:txBody>
          <a:bodyPr/>
          <a:lstStyle/>
          <a:p>
            <a:endParaRPr lang="hu-HU"/>
          </a:p>
        </p:txBody>
      </p:sp>
      <p:sp>
        <p:nvSpPr>
          <p:cNvPr id="25" name="AutoShape 25"/>
          <p:cNvSpPr/>
          <p:nvPr/>
        </p:nvSpPr>
        <p:spPr>
          <a:xfrm>
            <a:off x="13819486" y="5041188"/>
            <a:ext cx="0" cy="699964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arrow" w="med" len="sm"/>
            <a:tailEnd type="none" w="sm" len="sm"/>
          </a:ln>
        </p:spPr>
        <p:txBody>
          <a:bodyPr/>
          <a:lstStyle/>
          <a:p>
            <a:endParaRPr lang="hu-HU"/>
          </a:p>
        </p:txBody>
      </p:sp>
      <p:sp>
        <p:nvSpPr>
          <p:cNvPr id="26" name="Freeform 26"/>
          <p:cNvSpPr/>
          <p:nvPr/>
        </p:nvSpPr>
        <p:spPr>
          <a:xfrm>
            <a:off x="3336727" y="3118746"/>
            <a:ext cx="2222634" cy="2213744"/>
          </a:xfrm>
          <a:custGeom>
            <a:avLst/>
            <a:gdLst/>
            <a:ahLst/>
            <a:cxnLst/>
            <a:rect l="l" t="t" r="r" b="b"/>
            <a:pathLst>
              <a:path w="2222634" h="2213744">
                <a:moveTo>
                  <a:pt x="0" y="0"/>
                </a:moveTo>
                <a:lnTo>
                  <a:pt x="2222634" y="0"/>
                </a:lnTo>
                <a:lnTo>
                  <a:pt x="2222634" y="2213744"/>
                </a:lnTo>
                <a:lnTo>
                  <a:pt x="0" y="22137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27" name="Freeform 27"/>
          <p:cNvSpPr/>
          <p:nvPr/>
        </p:nvSpPr>
        <p:spPr>
          <a:xfrm>
            <a:off x="7949868" y="6901059"/>
            <a:ext cx="739274" cy="739274"/>
          </a:xfrm>
          <a:custGeom>
            <a:avLst/>
            <a:gdLst/>
            <a:ahLst/>
            <a:cxnLst/>
            <a:rect l="l" t="t" r="r" b="b"/>
            <a:pathLst>
              <a:path w="739274" h="739274">
                <a:moveTo>
                  <a:pt x="0" y="0"/>
                </a:moveTo>
                <a:lnTo>
                  <a:pt x="739273" y="0"/>
                </a:lnTo>
                <a:lnTo>
                  <a:pt x="739273" y="739274"/>
                </a:lnTo>
                <a:lnTo>
                  <a:pt x="0" y="7392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28" name="Freeform 28"/>
          <p:cNvSpPr/>
          <p:nvPr/>
        </p:nvSpPr>
        <p:spPr>
          <a:xfrm>
            <a:off x="7178571" y="6901059"/>
            <a:ext cx="740199" cy="739274"/>
          </a:xfrm>
          <a:custGeom>
            <a:avLst/>
            <a:gdLst/>
            <a:ahLst/>
            <a:cxnLst/>
            <a:rect l="l" t="t" r="r" b="b"/>
            <a:pathLst>
              <a:path w="740199" h="739274">
                <a:moveTo>
                  <a:pt x="0" y="0"/>
                </a:moveTo>
                <a:lnTo>
                  <a:pt x="740199" y="0"/>
                </a:lnTo>
                <a:lnTo>
                  <a:pt x="740199" y="739274"/>
                </a:lnTo>
                <a:lnTo>
                  <a:pt x="0" y="7392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29" name="Freeform 29"/>
          <p:cNvSpPr/>
          <p:nvPr/>
        </p:nvSpPr>
        <p:spPr>
          <a:xfrm>
            <a:off x="6420530" y="6901059"/>
            <a:ext cx="739274" cy="739274"/>
          </a:xfrm>
          <a:custGeom>
            <a:avLst/>
            <a:gdLst/>
            <a:ahLst/>
            <a:cxnLst/>
            <a:rect l="l" t="t" r="r" b="b"/>
            <a:pathLst>
              <a:path w="739274" h="739274">
                <a:moveTo>
                  <a:pt x="0" y="0"/>
                </a:moveTo>
                <a:lnTo>
                  <a:pt x="739274" y="0"/>
                </a:lnTo>
                <a:lnTo>
                  <a:pt x="739274" y="739274"/>
                </a:lnTo>
                <a:lnTo>
                  <a:pt x="0" y="7392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30" name="Freeform 30"/>
          <p:cNvSpPr/>
          <p:nvPr/>
        </p:nvSpPr>
        <p:spPr>
          <a:xfrm rot="-10800000">
            <a:off x="6414365" y="7737013"/>
            <a:ext cx="739274" cy="739274"/>
          </a:xfrm>
          <a:custGeom>
            <a:avLst/>
            <a:gdLst/>
            <a:ahLst/>
            <a:cxnLst/>
            <a:rect l="l" t="t" r="r" b="b"/>
            <a:pathLst>
              <a:path w="739274" h="739274">
                <a:moveTo>
                  <a:pt x="0" y="0"/>
                </a:moveTo>
                <a:lnTo>
                  <a:pt x="739274" y="0"/>
                </a:lnTo>
                <a:lnTo>
                  <a:pt x="739274" y="739273"/>
                </a:lnTo>
                <a:lnTo>
                  <a:pt x="0" y="7392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31" name="Freeform 31"/>
          <p:cNvSpPr/>
          <p:nvPr/>
        </p:nvSpPr>
        <p:spPr>
          <a:xfrm rot="-10800000">
            <a:off x="7943703" y="7737013"/>
            <a:ext cx="739274" cy="739274"/>
          </a:xfrm>
          <a:custGeom>
            <a:avLst/>
            <a:gdLst/>
            <a:ahLst/>
            <a:cxnLst/>
            <a:rect l="l" t="t" r="r" b="b"/>
            <a:pathLst>
              <a:path w="739274" h="739274">
                <a:moveTo>
                  <a:pt x="0" y="0"/>
                </a:moveTo>
                <a:lnTo>
                  <a:pt x="739273" y="0"/>
                </a:lnTo>
                <a:lnTo>
                  <a:pt x="739273" y="739273"/>
                </a:lnTo>
                <a:lnTo>
                  <a:pt x="0" y="7392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32" name="Freeform 32"/>
          <p:cNvSpPr/>
          <p:nvPr/>
        </p:nvSpPr>
        <p:spPr>
          <a:xfrm rot="-10800000">
            <a:off x="6455619" y="8574232"/>
            <a:ext cx="739274" cy="739274"/>
          </a:xfrm>
          <a:custGeom>
            <a:avLst/>
            <a:gdLst/>
            <a:ahLst/>
            <a:cxnLst/>
            <a:rect l="l" t="t" r="r" b="b"/>
            <a:pathLst>
              <a:path w="739274" h="739274">
                <a:moveTo>
                  <a:pt x="0" y="0"/>
                </a:moveTo>
                <a:lnTo>
                  <a:pt x="739274" y="0"/>
                </a:lnTo>
                <a:lnTo>
                  <a:pt x="739274" y="739274"/>
                </a:lnTo>
                <a:lnTo>
                  <a:pt x="0" y="7392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33" name="Freeform 33"/>
          <p:cNvSpPr/>
          <p:nvPr/>
        </p:nvSpPr>
        <p:spPr>
          <a:xfrm rot="-10800000">
            <a:off x="7225990" y="8574232"/>
            <a:ext cx="740199" cy="739274"/>
          </a:xfrm>
          <a:custGeom>
            <a:avLst/>
            <a:gdLst/>
            <a:ahLst/>
            <a:cxnLst/>
            <a:rect l="l" t="t" r="r" b="b"/>
            <a:pathLst>
              <a:path w="740199" h="739274">
                <a:moveTo>
                  <a:pt x="0" y="0"/>
                </a:moveTo>
                <a:lnTo>
                  <a:pt x="740199" y="0"/>
                </a:lnTo>
                <a:lnTo>
                  <a:pt x="740199" y="739274"/>
                </a:lnTo>
                <a:lnTo>
                  <a:pt x="0" y="7392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34" name="Freeform 34"/>
          <p:cNvSpPr/>
          <p:nvPr/>
        </p:nvSpPr>
        <p:spPr>
          <a:xfrm rot="-10800000">
            <a:off x="7984957" y="8574232"/>
            <a:ext cx="739274" cy="739274"/>
          </a:xfrm>
          <a:custGeom>
            <a:avLst/>
            <a:gdLst/>
            <a:ahLst/>
            <a:cxnLst/>
            <a:rect l="l" t="t" r="r" b="b"/>
            <a:pathLst>
              <a:path w="739274" h="739274">
                <a:moveTo>
                  <a:pt x="0" y="0"/>
                </a:moveTo>
                <a:lnTo>
                  <a:pt x="739273" y="0"/>
                </a:lnTo>
                <a:lnTo>
                  <a:pt x="739273" y="739274"/>
                </a:lnTo>
                <a:lnTo>
                  <a:pt x="0" y="7392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35" name="Freeform 35"/>
          <p:cNvSpPr/>
          <p:nvPr/>
        </p:nvSpPr>
        <p:spPr>
          <a:xfrm rot="-10800000">
            <a:off x="7204028" y="7737013"/>
            <a:ext cx="739274" cy="739274"/>
          </a:xfrm>
          <a:custGeom>
            <a:avLst/>
            <a:gdLst/>
            <a:ahLst/>
            <a:cxnLst/>
            <a:rect l="l" t="t" r="r" b="b"/>
            <a:pathLst>
              <a:path w="739274" h="739274">
                <a:moveTo>
                  <a:pt x="0" y="0"/>
                </a:moveTo>
                <a:lnTo>
                  <a:pt x="739274" y="0"/>
                </a:lnTo>
                <a:lnTo>
                  <a:pt x="739274" y="739273"/>
                </a:lnTo>
                <a:lnTo>
                  <a:pt x="0" y="7392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36" name="Freeform 36"/>
          <p:cNvSpPr/>
          <p:nvPr/>
        </p:nvSpPr>
        <p:spPr>
          <a:xfrm>
            <a:off x="13089363" y="7357456"/>
            <a:ext cx="1471086" cy="1471086"/>
          </a:xfrm>
          <a:custGeom>
            <a:avLst/>
            <a:gdLst/>
            <a:ahLst/>
            <a:cxnLst/>
            <a:rect l="l" t="t" r="r" b="b"/>
            <a:pathLst>
              <a:path w="1471086" h="1471086">
                <a:moveTo>
                  <a:pt x="0" y="0"/>
                </a:moveTo>
                <a:lnTo>
                  <a:pt x="1471086" y="0"/>
                </a:lnTo>
                <a:lnTo>
                  <a:pt x="1471086" y="1471086"/>
                </a:lnTo>
                <a:lnTo>
                  <a:pt x="0" y="14710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37" name="Freeform 37"/>
          <p:cNvSpPr/>
          <p:nvPr/>
        </p:nvSpPr>
        <p:spPr>
          <a:xfrm>
            <a:off x="9401524" y="2925158"/>
            <a:ext cx="533278" cy="703364"/>
          </a:xfrm>
          <a:custGeom>
            <a:avLst/>
            <a:gdLst/>
            <a:ahLst/>
            <a:cxnLst/>
            <a:rect l="l" t="t" r="r" b="b"/>
            <a:pathLst>
              <a:path w="533278" h="703364">
                <a:moveTo>
                  <a:pt x="0" y="0"/>
                </a:moveTo>
                <a:lnTo>
                  <a:pt x="533277" y="0"/>
                </a:lnTo>
                <a:lnTo>
                  <a:pt x="533277" y="703364"/>
                </a:lnTo>
                <a:lnTo>
                  <a:pt x="0" y="7033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38" name="TextBox 38"/>
          <p:cNvSpPr txBox="1"/>
          <p:nvPr/>
        </p:nvSpPr>
        <p:spPr>
          <a:xfrm>
            <a:off x="6952415" y="383897"/>
            <a:ext cx="4050431" cy="1740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4293"/>
              </a:lnSpc>
              <a:spcBef>
                <a:spcPct val="0"/>
              </a:spcBef>
            </a:pPr>
            <a:r>
              <a:rPr lang="en-US" sz="10209" b="1" u="sng" strike="noStrike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Játékok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3044079" y="7726547"/>
            <a:ext cx="2807930" cy="771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4"/>
              </a:lnSpc>
            </a:pPr>
            <a:r>
              <a:rPr lang="en-US" sz="2056" spc="3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Kép kirakása darabokból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295320" y="7726547"/>
            <a:ext cx="2807930" cy="771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4"/>
              </a:lnSpc>
            </a:pPr>
            <a:r>
              <a:rPr lang="en-US" sz="2056" spc="3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Párok keresése kártyák között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169700" y="3767159"/>
            <a:ext cx="2807930" cy="771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4"/>
              </a:lnSpc>
            </a:pPr>
            <a:r>
              <a:rPr lang="en-US" sz="2056" spc="3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3 azonos elem összekapcsolása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2420941" y="3767159"/>
            <a:ext cx="2807930" cy="771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4"/>
              </a:lnSpc>
            </a:pPr>
            <a:r>
              <a:rPr lang="en-US" sz="2056" spc="3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Elrejtett tárgyak megtalálása</a:t>
            </a:r>
          </a:p>
        </p:txBody>
      </p:sp>
      <p:sp>
        <p:nvSpPr>
          <p:cNvPr id="43" name="Freeform 43"/>
          <p:cNvSpPr/>
          <p:nvPr/>
        </p:nvSpPr>
        <p:spPr>
          <a:xfrm>
            <a:off x="10092494" y="2925158"/>
            <a:ext cx="533278" cy="703364"/>
          </a:xfrm>
          <a:custGeom>
            <a:avLst/>
            <a:gdLst/>
            <a:ahLst/>
            <a:cxnLst/>
            <a:rect l="l" t="t" r="r" b="b"/>
            <a:pathLst>
              <a:path w="533278" h="703364">
                <a:moveTo>
                  <a:pt x="0" y="0"/>
                </a:moveTo>
                <a:lnTo>
                  <a:pt x="533277" y="0"/>
                </a:lnTo>
                <a:lnTo>
                  <a:pt x="533277" y="703364"/>
                </a:lnTo>
                <a:lnTo>
                  <a:pt x="0" y="7033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44" name="Freeform 44"/>
          <p:cNvSpPr/>
          <p:nvPr/>
        </p:nvSpPr>
        <p:spPr>
          <a:xfrm>
            <a:off x="10778132" y="2925158"/>
            <a:ext cx="533278" cy="703364"/>
          </a:xfrm>
          <a:custGeom>
            <a:avLst/>
            <a:gdLst/>
            <a:ahLst/>
            <a:cxnLst/>
            <a:rect l="l" t="t" r="r" b="b"/>
            <a:pathLst>
              <a:path w="533278" h="703364">
                <a:moveTo>
                  <a:pt x="0" y="0"/>
                </a:moveTo>
                <a:lnTo>
                  <a:pt x="533277" y="0"/>
                </a:lnTo>
                <a:lnTo>
                  <a:pt x="533277" y="703364"/>
                </a:lnTo>
                <a:lnTo>
                  <a:pt x="0" y="7033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45" name="Freeform 45"/>
          <p:cNvSpPr/>
          <p:nvPr/>
        </p:nvSpPr>
        <p:spPr>
          <a:xfrm>
            <a:off x="11463770" y="2925158"/>
            <a:ext cx="533278" cy="703364"/>
          </a:xfrm>
          <a:custGeom>
            <a:avLst/>
            <a:gdLst/>
            <a:ahLst/>
            <a:cxnLst/>
            <a:rect l="l" t="t" r="r" b="b"/>
            <a:pathLst>
              <a:path w="533278" h="703364">
                <a:moveTo>
                  <a:pt x="0" y="0"/>
                </a:moveTo>
                <a:lnTo>
                  <a:pt x="533278" y="0"/>
                </a:lnTo>
                <a:lnTo>
                  <a:pt x="533278" y="703364"/>
                </a:lnTo>
                <a:lnTo>
                  <a:pt x="0" y="7033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46" name="Freeform 46"/>
          <p:cNvSpPr/>
          <p:nvPr/>
        </p:nvSpPr>
        <p:spPr>
          <a:xfrm>
            <a:off x="9401524" y="3834219"/>
            <a:ext cx="533278" cy="703364"/>
          </a:xfrm>
          <a:custGeom>
            <a:avLst/>
            <a:gdLst/>
            <a:ahLst/>
            <a:cxnLst/>
            <a:rect l="l" t="t" r="r" b="b"/>
            <a:pathLst>
              <a:path w="533278" h="703364">
                <a:moveTo>
                  <a:pt x="0" y="0"/>
                </a:moveTo>
                <a:lnTo>
                  <a:pt x="533277" y="0"/>
                </a:lnTo>
                <a:lnTo>
                  <a:pt x="533277" y="703364"/>
                </a:lnTo>
                <a:lnTo>
                  <a:pt x="0" y="7033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47" name="Freeform 47"/>
          <p:cNvSpPr/>
          <p:nvPr/>
        </p:nvSpPr>
        <p:spPr>
          <a:xfrm>
            <a:off x="10092494" y="3834219"/>
            <a:ext cx="533278" cy="703364"/>
          </a:xfrm>
          <a:custGeom>
            <a:avLst/>
            <a:gdLst/>
            <a:ahLst/>
            <a:cxnLst/>
            <a:rect l="l" t="t" r="r" b="b"/>
            <a:pathLst>
              <a:path w="533278" h="703364">
                <a:moveTo>
                  <a:pt x="0" y="0"/>
                </a:moveTo>
                <a:lnTo>
                  <a:pt x="533277" y="0"/>
                </a:lnTo>
                <a:lnTo>
                  <a:pt x="533277" y="703364"/>
                </a:lnTo>
                <a:lnTo>
                  <a:pt x="0" y="7033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48" name="Freeform 48"/>
          <p:cNvSpPr/>
          <p:nvPr/>
        </p:nvSpPr>
        <p:spPr>
          <a:xfrm>
            <a:off x="10778132" y="3834219"/>
            <a:ext cx="533278" cy="703364"/>
          </a:xfrm>
          <a:custGeom>
            <a:avLst/>
            <a:gdLst/>
            <a:ahLst/>
            <a:cxnLst/>
            <a:rect l="l" t="t" r="r" b="b"/>
            <a:pathLst>
              <a:path w="533278" h="703364">
                <a:moveTo>
                  <a:pt x="0" y="0"/>
                </a:moveTo>
                <a:lnTo>
                  <a:pt x="533277" y="0"/>
                </a:lnTo>
                <a:lnTo>
                  <a:pt x="533277" y="703364"/>
                </a:lnTo>
                <a:lnTo>
                  <a:pt x="0" y="7033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49" name="Freeform 49"/>
          <p:cNvSpPr/>
          <p:nvPr/>
        </p:nvSpPr>
        <p:spPr>
          <a:xfrm>
            <a:off x="11463770" y="3834219"/>
            <a:ext cx="533278" cy="703364"/>
          </a:xfrm>
          <a:custGeom>
            <a:avLst/>
            <a:gdLst/>
            <a:ahLst/>
            <a:cxnLst/>
            <a:rect l="l" t="t" r="r" b="b"/>
            <a:pathLst>
              <a:path w="533278" h="703364">
                <a:moveTo>
                  <a:pt x="0" y="0"/>
                </a:moveTo>
                <a:lnTo>
                  <a:pt x="533278" y="0"/>
                </a:lnTo>
                <a:lnTo>
                  <a:pt x="533278" y="703364"/>
                </a:lnTo>
                <a:lnTo>
                  <a:pt x="0" y="7033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50" name="Freeform 50"/>
          <p:cNvSpPr/>
          <p:nvPr/>
        </p:nvSpPr>
        <p:spPr>
          <a:xfrm>
            <a:off x="9406943" y="4744358"/>
            <a:ext cx="533278" cy="703364"/>
          </a:xfrm>
          <a:custGeom>
            <a:avLst/>
            <a:gdLst/>
            <a:ahLst/>
            <a:cxnLst/>
            <a:rect l="l" t="t" r="r" b="b"/>
            <a:pathLst>
              <a:path w="533278" h="703364">
                <a:moveTo>
                  <a:pt x="0" y="0"/>
                </a:moveTo>
                <a:lnTo>
                  <a:pt x="533278" y="0"/>
                </a:lnTo>
                <a:lnTo>
                  <a:pt x="533278" y="703364"/>
                </a:lnTo>
                <a:lnTo>
                  <a:pt x="0" y="7033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51" name="Freeform 51"/>
          <p:cNvSpPr/>
          <p:nvPr/>
        </p:nvSpPr>
        <p:spPr>
          <a:xfrm>
            <a:off x="10097914" y="4744358"/>
            <a:ext cx="533278" cy="703364"/>
          </a:xfrm>
          <a:custGeom>
            <a:avLst/>
            <a:gdLst/>
            <a:ahLst/>
            <a:cxnLst/>
            <a:rect l="l" t="t" r="r" b="b"/>
            <a:pathLst>
              <a:path w="533278" h="703364">
                <a:moveTo>
                  <a:pt x="0" y="0"/>
                </a:moveTo>
                <a:lnTo>
                  <a:pt x="533277" y="0"/>
                </a:lnTo>
                <a:lnTo>
                  <a:pt x="533277" y="703364"/>
                </a:lnTo>
                <a:lnTo>
                  <a:pt x="0" y="7033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52" name="Freeform 52"/>
          <p:cNvSpPr/>
          <p:nvPr/>
        </p:nvSpPr>
        <p:spPr>
          <a:xfrm>
            <a:off x="10783552" y="4744358"/>
            <a:ext cx="533278" cy="703364"/>
          </a:xfrm>
          <a:custGeom>
            <a:avLst/>
            <a:gdLst/>
            <a:ahLst/>
            <a:cxnLst/>
            <a:rect l="l" t="t" r="r" b="b"/>
            <a:pathLst>
              <a:path w="533278" h="703364">
                <a:moveTo>
                  <a:pt x="0" y="0"/>
                </a:moveTo>
                <a:lnTo>
                  <a:pt x="533277" y="0"/>
                </a:lnTo>
                <a:lnTo>
                  <a:pt x="533277" y="703364"/>
                </a:lnTo>
                <a:lnTo>
                  <a:pt x="0" y="7033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53" name="Freeform 53"/>
          <p:cNvSpPr/>
          <p:nvPr/>
        </p:nvSpPr>
        <p:spPr>
          <a:xfrm>
            <a:off x="11469190" y="4744358"/>
            <a:ext cx="533278" cy="703364"/>
          </a:xfrm>
          <a:custGeom>
            <a:avLst/>
            <a:gdLst/>
            <a:ahLst/>
            <a:cxnLst/>
            <a:rect l="l" t="t" r="r" b="b"/>
            <a:pathLst>
              <a:path w="533278" h="703364">
                <a:moveTo>
                  <a:pt x="0" y="0"/>
                </a:moveTo>
                <a:lnTo>
                  <a:pt x="533278" y="0"/>
                </a:lnTo>
                <a:lnTo>
                  <a:pt x="533278" y="703364"/>
                </a:lnTo>
                <a:lnTo>
                  <a:pt x="0" y="7033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11316" t="-38683" r="-21836" b="-29030"/>
            </a:stretch>
          </a:blipFill>
        </p:spPr>
        <p:txBody>
          <a:bodyPr/>
          <a:lstStyle/>
          <a:p>
            <a:endParaRPr lang="hu-HU"/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650081"/>
              </p:ext>
            </p:extLst>
          </p:nvPr>
        </p:nvGraphicFramePr>
        <p:xfrm>
          <a:off x="1763730" y="3971743"/>
          <a:ext cx="14847870" cy="5550763"/>
        </p:xfrm>
        <a:graphic>
          <a:graphicData uri="http://schemas.openxmlformats.org/drawingml/2006/table">
            <a:tbl>
              <a:tblPr/>
              <a:tblGrid>
                <a:gridCol w="4949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9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49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40183">
                <a:tc rowSpan="2">
                  <a:txBody>
                    <a:bodyPr/>
                    <a:lstStyle/>
                    <a:p>
                      <a:pPr algn="ctr">
                        <a:lnSpc>
                          <a:spcPts val="3419"/>
                        </a:lnSpc>
                        <a:defRPr/>
                      </a:pPr>
                      <a:r>
                        <a:rPr lang="en-US" sz="2630" b="1" spc="39">
                          <a:solidFill>
                            <a:srgbClr val="19191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TELJES JÁTÉKÉLMÉNY</a:t>
                      </a:r>
                      <a:endParaRPr lang="en-US" sz="1100"/>
                    </a:p>
                    <a:p>
                      <a:pPr algn="ctr">
                        <a:lnSpc>
                          <a:spcPts val="2676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4002"/>
                        </a:lnSpc>
                      </a:pPr>
                      <a:r>
                        <a:rPr lang="en-US" sz="285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REGISZTRÁCIÓ CSAK ITT ÉS MOBILON LEHETSÉGES</a:t>
                      </a:r>
                    </a:p>
                  </a:txBody>
                  <a:tcPr marL="217868" marR="217868" marT="217868" marB="217868" anchor="ctr">
                    <a:lnL w="54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3419"/>
                        </a:lnSpc>
                        <a:defRPr/>
                      </a:pPr>
                      <a:r>
                        <a:rPr lang="en-US" sz="2630" b="1" spc="39">
                          <a:solidFill>
                            <a:srgbClr val="19191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RANGSOROK, JÁTÉKOSINFORMÁCIÓK,</a:t>
                      </a:r>
                      <a:endParaRPr lang="en-US" sz="1100"/>
                    </a:p>
                    <a:p>
                      <a:pPr algn="ctr">
                        <a:lnSpc>
                          <a:spcPts val="3419"/>
                        </a:lnSpc>
                      </a:pPr>
                      <a:r>
                        <a:rPr lang="en-US" sz="2630" b="1" spc="39">
                          <a:solidFill>
                            <a:srgbClr val="19191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JÁTÉK VILÁG INFORMÁCIÓK</a:t>
                      </a:r>
                    </a:p>
                  </a:txBody>
                  <a:tcPr marL="217868" marR="217868" marT="217868" marB="217868" anchor="ctr">
                    <a:lnL w="54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3419"/>
                        </a:lnSpc>
                        <a:defRPr/>
                      </a:pPr>
                      <a:r>
                        <a:rPr lang="en-US" sz="2630" b="1" spc="39" dirty="0">
                          <a:solidFill>
                            <a:srgbClr val="19191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AZ ASZTALI JÁTÉK MOBIL VÁLTOZATA,</a:t>
                      </a:r>
                      <a:endParaRPr lang="en-US" sz="1100" dirty="0"/>
                    </a:p>
                    <a:p>
                      <a:pPr algn="ctr">
                        <a:lnSpc>
                          <a:spcPts val="3419"/>
                        </a:lnSpc>
                      </a:pPr>
                      <a:r>
                        <a:rPr lang="en-US" sz="2630" b="1" spc="39" dirty="0">
                          <a:solidFill>
                            <a:srgbClr val="19191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FUNKCIÓJÁBAN UGYANAZ, DE MÁSIK PLATFORM</a:t>
                      </a:r>
                    </a:p>
                  </a:txBody>
                  <a:tcPr marL="217868" marR="217868" marT="217868" marB="217868" anchor="ctr">
                    <a:lnL w="54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0580">
                <a:tc vMerge="1">
                  <a:txBody>
                    <a:bodyPr/>
                    <a:lstStyle/>
                    <a:p>
                      <a:pPr algn="ctr">
                        <a:lnSpc>
                          <a:spcPts val="3419"/>
                        </a:lnSpc>
                        <a:defRPr/>
                      </a:pPr>
                      <a:r>
                        <a:rPr lang="en-US" sz="2630" b="1" spc="39">
                          <a:solidFill>
                            <a:srgbClr val="19191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TELJES JÁTÉKÉLMÉNY</a:t>
                      </a:r>
                      <a:endParaRPr lang="en-US" sz="1100"/>
                    </a:p>
                    <a:p>
                      <a:pPr algn="ctr">
                        <a:lnSpc>
                          <a:spcPts val="2676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4002"/>
                        </a:lnSpc>
                      </a:pPr>
                      <a:r>
                        <a:rPr lang="en-US" sz="285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REGISZTRÁCIÓ CSAK ITT ÉS MOBILON LEHETSÉGES</a:t>
                      </a:r>
                    </a:p>
                  </a:txBody>
                  <a:tcPr marL="217868" marR="217868" marT="217868" marB="217868" anchor="ctr">
                    <a:lnL w="54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3419"/>
                        </a:lnSpc>
                        <a:defRPr/>
                      </a:pPr>
                      <a:r>
                        <a:rPr lang="en-US" sz="2630" b="1" spc="39">
                          <a:solidFill>
                            <a:srgbClr val="19191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RANGSOROK, JÁTÉKOSINFORMÁCIÓK,</a:t>
                      </a:r>
                      <a:endParaRPr lang="en-US" sz="1100"/>
                    </a:p>
                    <a:p>
                      <a:pPr algn="ctr">
                        <a:lnSpc>
                          <a:spcPts val="3419"/>
                        </a:lnSpc>
                      </a:pPr>
                      <a:r>
                        <a:rPr lang="en-US" sz="2630" b="1" spc="39">
                          <a:solidFill>
                            <a:srgbClr val="19191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JÁTÉK VILÁG INFORMÁCIÓK</a:t>
                      </a:r>
                    </a:p>
                  </a:txBody>
                  <a:tcPr marL="217868" marR="217868" marT="217868" marB="217868" anchor="ctr">
                    <a:lnL w="54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3419"/>
                        </a:lnSpc>
                        <a:defRPr/>
                      </a:pPr>
                      <a:r>
                        <a:rPr lang="en-US" sz="2630" b="1" spc="39">
                          <a:solidFill>
                            <a:srgbClr val="19191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AZ ASZTALI JÁTÉK MOBIL VÁLTOZATA,</a:t>
                      </a:r>
                      <a:endParaRPr lang="en-US" sz="1100"/>
                    </a:p>
                    <a:p>
                      <a:pPr algn="ctr">
                        <a:lnSpc>
                          <a:spcPts val="3419"/>
                        </a:lnSpc>
                      </a:pPr>
                      <a:r>
                        <a:rPr lang="en-US" sz="2630" b="1" spc="39">
                          <a:solidFill>
                            <a:srgbClr val="19191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FUNKCIÓJÁBAN UGYANAZ, DE MÁSIK PLATFORM</a:t>
                      </a:r>
                    </a:p>
                  </a:txBody>
                  <a:tcPr marL="217868" marR="217868" marT="217868" marB="217868" anchor="ctr">
                    <a:lnL w="54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" name="Group 4"/>
          <p:cNvGrpSpPr/>
          <p:nvPr/>
        </p:nvGrpSpPr>
        <p:grpSpPr>
          <a:xfrm>
            <a:off x="2420979" y="3234587"/>
            <a:ext cx="3399854" cy="1474313"/>
            <a:chOff x="0" y="0"/>
            <a:chExt cx="782954" cy="3395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82954" cy="339520"/>
            </a:xfrm>
            <a:custGeom>
              <a:avLst/>
              <a:gdLst/>
              <a:ahLst/>
              <a:cxnLst/>
              <a:rect l="l" t="t" r="r" b="b"/>
              <a:pathLst>
                <a:path w="782954" h="339520">
                  <a:moveTo>
                    <a:pt x="34157" y="0"/>
                  </a:moveTo>
                  <a:lnTo>
                    <a:pt x="748797" y="0"/>
                  </a:lnTo>
                  <a:cubicBezTo>
                    <a:pt x="767661" y="0"/>
                    <a:pt x="782954" y="15293"/>
                    <a:pt x="782954" y="34157"/>
                  </a:cubicBezTo>
                  <a:lnTo>
                    <a:pt x="782954" y="305363"/>
                  </a:lnTo>
                  <a:cubicBezTo>
                    <a:pt x="782954" y="314422"/>
                    <a:pt x="779355" y="323110"/>
                    <a:pt x="772949" y="329516"/>
                  </a:cubicBezTo>
                  <a:cubicBezTo>
                    <a:pt x="766544" y="335921"/>
                    <a:pt x="757856" y="339520"/>
                    <a:pt x="748797" y="339520"/>
                  </a:cubicBezTo>
                  <a:lnTo>
                    <a:pt x="34157" y="339520"/>
                  </a:lnTo>
                  <a:cubicBezTo>
                    <a:pt x="25098" y="339520"/>
                    <a:pt x="16410" y="335921"/>
                    <a:pt x="10004" y="329516"/>
                  </a:cubicBezTo>
                  <a:cubicBezTo>
                    <a:pt x="3599" y="323110"/>
                    <a:pt x="0" y="314422"/>
                    <a:pt x="0" y="305363"/>
                  </a:cubicBezTo>
                  <a:lnTo>
                    <a:pt x="0" y="34157"/>
                  </a:lnTo>
                  <a:cubicBezTo>
                    <a:pt x="0" y="25098"/>
                    <a:pt x="3599" y="16410"/>
                    <a:pt x="10004" y="10004"/>
                  </a:cubicBezTo>
                  <a:cubicBezTo>
                    <a:pt x="16410" y="3599"/>
                    <a:pt x="25098" y="0"/>
                    <a:pt x="34157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782954" cy="36809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389481" y="3234587"/>
            <a:ext cx="3451699" cy="1474313"/>
            <a:chOff x="0" y="0"/>
            <a:chExt cx="794893" cy="3395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94893" cy="339520"/>
            </a:xfrm>
            <a:custGeom>
              <a:avLst/>
              <a:gdLst/>
              <a:ahLst/>
              <a:cxnLst/>
              <a:rect l="l" t="t" r="r" b="b"/>
              <a:pathLst>
                <a:path w="794893" h="339520">
                  <a:moveTo>
                    <a:pt x="33644" y="0"/>
                  </a:moveTo>
                  <a:lnTo>
                    <a:pt x="761249" y="0"/>
                  </a:lnTo>
                  <a:cubicBezTo>
                    <a:pt x="770172" y="0"/>
                    <a:pt x="778729" y="3545"/>
                    <a:pt x="785039" y="9854"/>
                  </a:cubicBezTo>
                  <a:cubicBezTo>
                    <a:pt x="791348" y="16164"/>
                    <a:pt x="794893" y="24721"/>
                    <a:pt x="794893" y="33644"/>
                  </a:cubicBezTo>
                  <a:lnTo>
                    <a:pt x="794893" y="305876"/>
                  </a:lnTo>
                  <a:cubicBezTo>
                    <a:pt x="794893" y="314799"/>
                    <a:pt x="791348" y="323356"/>
                    <a:pt x="785039" y="329666"/>
                  </a:cubicBezTo>
                  <a:cubicBezTo>
                    <a:pt x="778729" y="335975"/>
                    <a:pt x="770172" y="339520"/>
                    <a:pt x="761249" y="339520"/>
                  </a:cubicBezTo>
                  <a:lnTo>
                    <a:pt x="33644" y="339520"/>
                  </a:lnTo>
                  <a:cubicBezTo>
                    <a:pt x="24721" y="339520"/>
                    <a:pt x="16164" y="335975"/>
                    <a:pt x="9854" y="329666"/>
                  </a:cubicBezTo>
                  <a:cubicBezTo>
                    <a:pt x="3545" y="323356"/>
                    <a:pt x="0" y="314799"/>
                    <a:pt x="0" y="305876"/>
                  </a:cubicBezTo>
                  <a:lnTo>
                    <a:pt x="0" y="33644"/>
                  </a:lnTo>
                  <a:cubicBezTo>
                    <a:pt x="0" y="24721"/>
                    <a:pt x="3545" y="16164"/>
                    <a:pt x="9854" y="9854"/>
                  </a:cubicBezTo>
                  <a:cubicBezTo>
                    <a:pt x="16164" y="3545"/>
                    <a:pt x="24721" y="0"/>
                    <a:pt x="33644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794893" cy="36809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409725" y="3234587"/>
            <a:ext cx="3476606" cy="1474313"/>
            <a:chOff x="0" y="0"/>
            <a:chExt cx="800629" cy="3395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00629" cy="339520"/>
            </a:xfrm>
            <a:custGeom>
              <a:avLst/>
              <a:gdLst/>
              <a:ahLst/>
              <a:cxnLst/>
              <a:rect l="l" t="t" r="r" b="b"/>
              <a:pathLst>
                <a:path w="800629" h="339520">
                  <a:moveTo>
                    <a:pt x="33403" y="0"/>
                  </a:moveTo>
                  <a:lnTo>
                    <a:pt x="767226" y="0"/>
                  </a:lnTo>
                  <a:cubicBezTo>
                    <a:pt x="776085" y="0"/>
                    <a:pt x="784581" y="3519"/>
                    <a:pt x="790845" y="9783"/>
                  </a:cubicBezTo>
                  <a:cubicBezTo>
                    <a:pt x="797110" y="16048"/>
                    <a:pt x="800629" y="24544"/>
                    <a:pt x="800629" y="33403"/>
                  </a:cubicBezTo>
                  <a:lnTo>
                    <a:pt x="800629" y="306117"/>
                  </a:lnTo>
                  <a:cubicBezTo>
                    <a:pt x="800629" y="314976"/>
                    <a:pt x="797110" y="323472"/>
                    <a:pt x="790845" y="329736"/>
                  </a:cubicBezTo>
                  <a:cubicBezTo>
                    <a:pt x="784581" y="336001"/>
                    <a:pt x="776085" y="339520"/>
                    <a:pt x="767226" y="339520"/>
                  </a:cubicBezTo>
                  <a:lnTo>
                    <a:pt x="33403" y="339520"/>
                  </a:lnTo>
                  <a:cubicBezTo>
                    <a:pt x="24544" y="339520"/>
                    <a:pt x="16048" y="336001"/>
                    <a:pt x="9783" y="329736"/>
                  </a:cubicBezTo>
                  <a:cubicBezTo>
                    <a:pt x="3519" y="323472"/>
                    <a:pt x="0" y="314976"/>
                    <a:pt x="0" y="306117"/>
                  </a:cubicBezTo>
                  <a:lnTo>
                    <a:pt x="0" y="33403"/>
                  </a:lnTo>
                  <a:cubicBezTo>
                    <a:pt x="0" y="24544"/>
                    <a:pt x="3519" y="16048"/>
                    <a:pt x="9783" y="9783"/>
                  </a:cubicBezTo>
                  <a:cubicBezTo>
                    <a:pt x="16048" y="3519"/>
                    <a:pt x="24544" y="0"/>
                    <a:pt x="33403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800629" cy="36809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511899" y="532499"/>
            <a:ext cx="6532221" cy="1740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4293"/>
              </a:lnSpc>
              <a:spcBef>
                <a:spcPct val="0"/>
              </a:spcBef>
            </a:pPr>
            <a:r>
              <a:rPr lang="en-US" sz="10209" b="1" u="sng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Platformok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42550" y="3329997"/>
            <a:ext cx="2556712" cy="1241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39"/>
              </a:lnSpc>
            </a:pPr>
            <a:r>
              <a:rPr lang="en-US" sz="3799" b="1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Asztali </a:t>
            </a:r>
          </a:p>
          <a:p>
            <a:pPr marL="0" lvl="0" indent="0" algn="ctr">
              <a:lnSpc>
                <a:spcPts val="4939"/>
              </a:lnSpc>
              <a:spcBef>
                <a:spcPct val="0"/>
              </a:spcBef>
            </a:pPr>
            <a:r>
              <a:rPr lang="en-US" sz="3799" b="1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alkalmazás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10349" y="3586713"/>
            <a:ext cx="2209860" cy="617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39"/>
              </a:lnSpc>
              <a:spcBef>
                <a:spcPct val="0"/>
              </a:spcBef>
            </a:pPr>
            <a:r>
              <a:rPr lang="en-US" sz="3799" b="1" u="none" strike="noStrik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Weboldal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741355" y="3586713"/>
            <a:ext cx="2788650" cy="617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39"/>
              </a:lnSpc>
              <a:spcBef>
                <a:spcPct val="0"/>
              </a:spcBef>
            </a:pPr>
            <a:r>
              <a:rPr lang="en-US" sz="3799" b="1" u="none" strike="noStrik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Mobil verzió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11316" t="-38683" r="-21836" b="-29030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3" name="TextBox 3"/>
          <p:cNvSpPr txBox="1"/>
          <p:nvPr/>
        </p:nvSpPr>
        <p:spPr>
          <a:xfrm>
            <a:off x="2770002" y="501804"/>
            <a:ext cx="12164901" cy="1740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4293"/>
              </a:lnSpc>
              <a:spcBef>
                <a:spcPct val="0"/>
              </a:spcBef>
            </a:pPr>
            <a:r>
              <a:rPr lang="en-US" sz="10209" b="1" u="sng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Feladatok megosztása</a:t>
            </a:r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914498"/>
              </p:ext>
            </p:extLst>
          </p:nvPr>
        </p:nvGraphicFramePr>
        <p:xfrm>
          <a:off x="1028700" y="2402362"/>
          <a:ext cx="16352417" cy="7322612"/>
        </p:xfrm>
        <a:graphic>
          <a:graphicData uri="http://schemas.openxmlformats.org/drawingml/2006/table">
            <a:tbl>
              <a:tblPr/>
              <a:tblGrid>
                <a:gridCol w="5481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1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790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09625">
                <a:tc>
                  <a:txBody>
                    <a:bodyPr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r>
                        <a:rPr lang="en-US" sz="2400" b="1">
                          <a:solidFill>
                            <a:srgbClr val="FFFFFF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Imre Zsófia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1F7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r>
                        <a:rPr lang="en-US" sz="2400" b="1">
                          <a:solidFill>
                            <a:srgbClr val="FFFFFF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Pappné Balogh Bernadett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D5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r>
                        <a:rPr lang="en-US" sz="2400" b="1">
                          <a:solidFill>
                            <a:srgbClr val="FFFFFF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Réperger Patrícia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3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12987">
                <a:tc>
                  <a:txBody>
                    <a:bodyPr/>
                    <a:lstStyle/>
                    <a:p>
                      <a:pPr marL="474978" lvl="1" indent="-237489" algn="l">
                        <a:lnSpc>
                          <a:spcPts val="32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 spc="32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Unity keretrendszer kezelése</a:t>
                      </a:r>
                      <a:endParaRPr lang="en-US" sz="1100"/>
                    </a:p>
                    <a:p>
                      <a:pPr marL="474978" lvl="1" indent="-237489" algn="l">
                        <a:lnSpc>
                          <a:spcPts val="3299"/>
                        </a:lnSpc>
                        <a:buFont typeface="Arial"/>
                        <a:buChar char="•"/>
                      </a:pPr>
                      <a:r>
                        <a:rPr lang="en-US" sz="2199" spc="32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Játék szerkezetének tervezése</a:t>
                      </a:r>
                    </a:p>
                    <a:p>
                      <a:pPr marL="474978" lvl="1" indent="-237489" algn="l">
                        <a:lnSpc>
                          <a:spcPts val="3299"/>
                        </a:lnSpc>
                        <a:buFont typeface="Arial"/>
                        <a:buChar char="•"/>
                      </a:pPr>
                      <a:r>
                        <a:rPr lang="en-US" sz="2199" spc="32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Játékok: Memória játék, Match3, Puzzle</a:t>
                      </a:r>
                    </a:p>
                    <a:p>
                      <a:pPr marL="474978" lvl="1" indent="-237489" algn="l">
                        <a:lnSpc>
                          <a:spcPts val="3299"/>
                        </a:lnSpc>
                        <a:buFont typeface="Arial"/>
                        <a:buChar char="•"/>
                      </a:pPr>
                      <a:r>
                        <a:rPr lang="en-US" sz="2199" spc="32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PPT készítés</a:t>
                      </a:r>
                    </a:p>
                    <a:p>
                      <a:pPr marL="474978" lvl="1" indent="-237489" algn="l">
                        <a:lnSpc>
                          <a:spcPts val="3299"/>
                        </a:lnSpc>
                        <a:buFont typeface="Arial"/>
                        <a:buChar char="•"/>
                      </a:pPr>
                      <a:r>
                        <a:rPr lang="en-US" sz="2199" spc="32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Dokumentáció saját része</a:t>
                      </a:r>
                    </a:p>
                    <a:p>
                      <a:pPr algn="l">
                        <a:lnSpc>
                          <a:spcPts val="2700"/>
                        </a:lnSpc>
                      </a:pPr>
                      <a:endParaRPr lang="en-US" sz="2199" spc="32">
                        <a:solidFill>
                          <a:srgbClr val="191919"/>
                        </a:solidFill>
                        <a:latin typeface="Aileron"/>
                        <a:ea typeface="Aileron"/>
                        <a:cs typeface="Aileron"/>
                        <a:sym typeface="Aileron"/>
                      </a:endParaRPr>
                    </a:p>
                  </a:txBody>
                  <a:tcPr marL="190500" marR="190500" marT="190500" marB="190500">
                    <a:lnL w="47625" cap="flat" cmpd="sng" algn="ctr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74978" lvl="1" indent="-237489" algn="l">
                        <a:lnSpc>
                          <a:spcPts val="32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 spc="32" dirty="0" err="1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Adattáblázatok</a:t>
                      </a:r>
                      <a:r>
                        <a:rPr lang="en-US" sz="2199" spc="32" dirty="0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 </a:t>
                      </a:r>
                      <a:r>
                        <a:rPr lang="en-US" sz="2199" spc="32" dirty="0" err="1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kezelése</a:t>
                      </a:r>
                      <a:endParaRPr lang="en-US" sz="1100" dirty="0"/>
                    </a:p>
                    <a:p>
                      <a:pPr marL="474978" lvl="1" indent="-237489" algn="l">
                        <a:lnSpc>
                          <a:spcPts val="3299"/>
                        </a:lnSpc>
                        <a:buFont typeface="Arial"/>
                        <a:buChar char="•"/>
                      </a:pPr>
                      <a:r>
                        <a:rPr lang="en-US" sz="2199" spc="32" dirty="0" err="1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Játék</a:t>
                      </a:r>
                      <a:r>
                        <a:rPr lang="en-US" sz="2199" spc="32" dirty="0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: Hidden Object</a:t>
                      </a:r>
                    </a:p>
                    <a:p>
                      <a:pPr marL="474978" lvl="1" indent="-237489" algn="l">
                        <a:lnSpc>
                          <a:spcPts val="3299"/>
                        </a:lnSpc>
                        <a:buFont typeface="Arial"/>
                        <a:buChar char="•"/>
                      </a:pPr>
                      <a:r>
                        <a:rPr lang="en-US" sz="2199" spc="32" dirty="0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PPT </a:t>
                      </a:r>
                      <a:r>
                        <a:rPr lang="en-US" sz="2199" spc="32" dirty="0" err="1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készítés</a:t>
                      </a:r>
                      <a:endParaRPr lang="en-US" sz="2199" spc="32" dirty="0">
                        <a:solidFill>
                          <a:srgbClr val="191919"/>
                        </a:solidFill>
                        <a:latin typeface="Aileron"/>
                        <a:ea typeface="Aileron"/>
                        <a:cs typeface="Aileron"/>
                        <a:sym typeface="Aileron"/>
                      </a:endParaRPr>
                    </a:p>
                    <a:p>
                      <a:pPr marL="474978" lvl="1" indent="-237489" algn="l">
                        <a:lnSpc>
                          <a:spcPts val="3299"/>
                        </a:lnSpc>
                        <a:buFont typeface="Arial"/>
                        <a:buChar char="•"/>
                      </a:pPr>
                      <a:r>
                        <a:rPr lang="en-US" sz="2199" spc="32" dirty="0" err="1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Dokumentáció</a:t>
                      </a:r>
                      <a:r>
                        <a:rPr lang="en-US" sz="2199" spc="32" dirty="0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 </a:t>
                      </a:r>
                      <a:r>
                        <a:rPr lang="en-US" sz="2199" spc="32" dirty="0" err="1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saját</a:t>
                      </a:r>
                      <a:r>
                        <a:rPr lang="en-US" sz="2199" spc="32" dirty="0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 </a:t>
                      </a:r>
                      <a:r>
                        <a:rPr lang="en-US" sz="2199" spc="32" dirty="0" err="1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része</a:t>
                      </a:r>
                      <a:endParaRPr lang="hu-HU" sz="2199" spc="32" dirty="0">
                        <a:solidFill>
                          <a:srgbClr val="191919"/>
                        </a:solidFill>
                        <a:latin typeface="Aileron"/>
                        <a:ea typeface="Aileron"/>
                        <a:cs typeface="Aileron"/>
                        <a:sym typeface="Aileron"/>
                      </a:endParaRPr>
                    </a:p>
                    <a:p>
                      <a:pPr marL="474978" lvl="1" indent="-237489" algn="l">
                        <a:lnSpc>
                          <a:spcPts val="3299"/>
                        </a:lnSpc>
                        <a:buFont typeface="Arial"/>
                        <a:buChar char="•"/>
                      </a:pPr>
                      <a:r>
                        <a:rPr lang="hu-HU" sz="2199" spc="32" dirty="0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Kapcsolati diagramok</a:t>
                      </a:r>
                      <a:endParaRPr lang="en-US" sz="2199" spc="32" dirty="0">
                        <a:solidFill>
                          <a:srgbClr val="191919"/>
                        </a:solidFill>
                        <a:latin typeface="Aileron"/>
                        <a:ea typeface="Aileron"/>
                        <a:cs typeface="Aileron"/>
                        <a:sym typeface="Aileron"/>
                      </a:endParaRPr>
                    </a:p>
                    <a:p>
                      <a:pPr algn="l">
                        <a:lnSpc>
                          <a:spcPts val="2700"/>
                        </a:lnSpc>
                      </a:pPr>
                      <a:endParaRPr lang="en-US" sz="2199" spc="32" dirty="0">
                        <a:solidFill>
                          <a:srgbClr val="191919"/>
                        </a:solidFill>
                        <a:latin typeface="Aileron"/>
                        <a:ea typeface="Aileron"/>
                        <a:cs typeface="Aileron"/>
                        <a:sym typeface="Aileron"/>
                      </a:endParaRPr>
                    </a:p>
                  </a:txBody>
                  <a:tcPr marL="190500" marR="190500" marT="190500" marB="190500">
                    <a:lnL w="47625" cap="flat" cmpd="sng" algn="ctr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74978" lvl="1" indent="-237489" algn="l">
                        <a:lnSpc>
                          <a:spcPts val="32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 spc="32" dirty="0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Frontend </a:t>
                      </a:r>
                      <a:r>
                        <a:rPr lang="en-US" sz="2199" spc="32" dirty="0" err="1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fejlesztése</a:t>
                      </a:r>
                      <a:endParaRPr lang="hu-HU" sz="2199" spc="32" dirty="0">
                        <a:solidFill>
                          <a:srgbClr val="191919"/>
                        </a:solidFill>
                        <a:latin typeface="Aileron"/>
                        <a:ea typeface="Aileron"/>
                        <a:cs typeface="Aileron"/>
                        <a:sym typeface="Aileron"/>
                      </a:endParaRPr>
                    </a:p>
                    <a:p>
                      <a:pPr marL="474978" lvl="1" indent="-237489" algn="l">
                        <a:lnSpc>
                          <a:spcPts val="3299"/>
                        </a:lnSpc>
                        <a:buFont typeface="Arial"/>
                        <a:buChar char="•"/>
                        <a:defRPr/>
                      </a:pPr>
                      <a:r>
                        <a:rPr lang="hu-HU" sz="2199" spc="32" dirty="0">
                          <a:solidFill>
                            <a:srgbClr val="191919"/>
                          </a:solidFill>
                          <a:latin typeface="Aileron"/>
                          <a:sym typeface="Aileron"/>
                        </a:rPr>
                        <a:t>PPT szerkezete és formája</a:t>
                      </a:r>
                      <a:endParaRPr lang="en-US" sz="1100" dirty="0"/>
                    </a:p>
                    <a:p>
                      <a:pPr marL="474978" lvl="1" indent="-237489" algn="l">
                        <a:lnSpc>
                          <a:spcPts val="3299"/>
                        </a:lnSpc>
                        <a:buFont typeface="Arial"/>
                        <a:buChar char="•"/>
                      </a:pPr>
                      <a:r>
                        <a:rPr lang="en-US" sz="2199" spc="32" dirty="0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PPT </a:t>
                      </a:r>
                      <a:r>
                        <a:rPr lang="en-US" sz="2199" spc="32" dirty="0" err="1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készítés</a:t>
                      </a:r>
                      <a:endParaRPr lang="en-US" sz="2199" spc="32" dirty="0">
                        <a:solidFill>
                          <a:srgbClr val="191919"/>
                        </a:solidFill>
                        <a:latin typeface="Aileron"/>
                        <a:ea typeface="Aileron"/>
                        <a:cs typeface="Aileron"/>
                        <a:sym typeface="Aileron"/>
                      </a:endParaRPr>
                    </a:p>
                    <a:p>
                      <a:pPr marL="474978" lvl="1" indent="-237489" algn="l">
                        <a:lnSpc>
                          <a:spcPts val="3299"/>
                        </a:lnSpc>
                        <a:buFont typeface="Arial"/>
                        <a:buChar char="•"/>
                      </a:pPr>
                      <a:r>
                        <a:rPr lang="en-US" sz="2199" spc="32" dirty="0" err="1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Dokumentáció</a:t>
                      </a:r>
                      <a:r>
                        <a:rPr lang="en-US" sz="2199" spc="32" dirty="0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 </a:t>
                      </a:r>
                      <a:r>
                        <a:rPr lang="en-US" sz="2199" spc="32" dirty="0" err="1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saját</a:t>
                      </a:r>
                      <a:r>
                        <a:rPr lang="en-US" sz="2199" spc="32" dirty="0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 </a:t>
                      </a:r>
                      <a:r>
                        <a:rPr lang="en-US" sz="2199" spc="32" dirty="0" err="1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része</a:t>
                      </a:r>
                      <a:endParaRPr lang="hu-HU" sz="2199" spc="32" dirty="0">
                        <a:solidFill>
                          <a:srgbClr val="191919"/>
                        </a:solidFill>
                        <a:latin typeface="Aileron"/>
                        <a:ea typeface="Aileron"/>
                        <a:cs typeface="Aileron"/>
                        <a:sym typeface="Aileron"/>
                      </a:endParaRPr>
                    </a:p>
                    <a:p>
                      <a:pPr marL="474978" lvl="1" indent="-237489" algn="l">
                        <a:lnSpc>
                          <a:spcPts val="3299"/>
                        </a:lnSpc>
                        <a:buFont typeface="Arial"/>
                        <a:buChar char="•"/>
                      </a:pPr>
                      <a:r>
                        <a:rPr lang="hu-HU" sz="2199" spc="32" dirty="0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Skiccek, </a:t>
                      </a:r>
                      <a:r>
                        <a:rPr lang="hu-HU" sz="2199" spc="32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moodboardok</a:t>
                      </a:r>
                      <a:endParaRPr lang="en-US" sz="2199" spc="32" dirty="0">
                        <a:solidFill>
                          <a:srgbClr val="191919"/>
                        </a:solidFill>
                        <a:latin typeface="Aileron"/>
                        <a:ea typeface="Aileron"/>
                        <a:cs typeface="Aileron"/>
                        <a:sym typeface="Aileron"/>
                      </a:endParaRPr>
                    </a:p>
                    <a:p>
                      <a:pPr algn="l">
                        <a:lnSpc>
                          <a:spcPts val="2700"/>
                        </a:lnSpc>
                      </a:pPr>
                      <a:endParaRPr lang="en-US" sz="2199" spc="32" dirty="0">
                        <a:solidFill>
                          <a:srgbClr val="191919"/>
                        </a:solidFill>
                        <a:latin typeface="Aileron"/>
                        <a:ea typeface="Aileron"/>
                        <a:cs typeface="Aileron"/>
                        <a:sym typeface="Aileron"/>
                      </a:endParaRPr>
                    </a:p>
                  </a:txBody>
                  <a:tcPr marL="190500" marR="190500" marT="190500" marB="190500">
                    <a:lnL w="47625" cap="flat" cmpd="sng" algn="ctr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Freeform 5"/>
          <p:cNvSpPr/>
          <p:nvPr/>
        </p:nvSpPr>
        <p:spPr>
          <a:xfrm flipH="1">
            <a:off x="15122998" y="4999197"/>
            <a:ext cx="2363749" cy="4974130"/>
          </a:xfrm>
          <a:custGeom>
            <a:avLst/>
            <a:gdLst/>
            <a:ahLst/>
            <a:cxnLst/>
            <a:rect l="l" t="t" r="r" b="b"/>
            <a:pathLst>
              <a:path w="2363749" h="4974130">
                <a:moveTo>
                  <a:pt x="2363749" y="0"/>
                </a:moveTo>
                <a:lnTo>
                  <a:pt x="0" y="0"/>
                </a:lnTo>
                <a:lnTo>
                  <a:pt x="0" y="4974130"/>
                </a:lnTo>
                <a:lnTo>
                  <a:pt x="2363749" y="4974130"/>
                </a:lnTo>
                <a:lnTo>
                  <a:pt x="2363749" y="0"/>
                </a:lnTo>
                <a:close/>
              </a:path>
            </a:pathLst>
          </a:custGeom>
          <a:blipFill>
            <a:blip r:embed="rId3"/>
            <a:stretch>
              <a:fillRect l="-66675" r="-43758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6" name="Freeform 6"/>
          <p:cNvSpPr/>
          <p:nvPr/>
        </p:nvSpPr>
        <p:spPr>
          <a:xfrm flipH="1">
            <a:off x="3209855" y="4999197"/>
            <a:ext cx="4974130" cy="4974130"/>
          </a:xfrm>
          <a:custGeom>
            <a:avLst/>
            <a:gdLst/>
            <a:ahLst/>
            <a:cxnLst/>
            <a:rect l="l" t="t" r="r" b="b"/>
            <a:pathLst>
              <a:path w="4974130" h="4974130">
                <a:moveTo>
                  <a:pt x="4974130" y="0"/>
                </a:moveTo>
                <a:lnTo>
                  <a:pt x="0" y="0"/>
                </a:lnTo>
                <a:lnTo>
                  <a:pt x="0" y="4974130"/>
                </a:lnTo>
                <a:lnTo>
                  <a:pt x="4974130" y="4974130"/>
                </a:lnTo>
                <a:lnTo>
                  <a:pt x="497413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7" name="Freeform 7"/>
          <p:cNvSpPr/>
          <p:nvPr/>
        </p:nvSpPr>
        <p:spPr>
          <a:xfrm>
            <a:off x="10435217" y="4999197"/>
            <a:ext cx="1437550" cy="4974130"/>
          </a:xfrm>
          <a:custGeom>
            <a:avLst/>
            <a:gdLst/>
            <a:ahLst/>
            <a:cxnLst/>
            <a:rect l="l" t="t" r="r" b="b"/>
            <a:pathLst>
              <a:path w="1437550" h="4974130">
                <a:moveTo>
                  <a:pt x="0" y="0"/>
                </a:moveTo>
                <a:lnTo>
                  <a:pt x="1437551" y="0"/>
                </a:lnTo>
                <a:lnTo>
                  <a:pt x="1437551" y="4974130"/>
                </a:lnTo>
                <a:lnTo>
                  <a:pt x="0" y="49741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4443" r="-121571"/>
            </a:stretch>
          </a:blipFill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11316" t="-38683" r="-21836" b="-29030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>
            <a:off x="-161488" y="2708269"/>
            <a:ext cx="21001839" cy="8166683"/>
            <a:chOff x="0" y="0"/>
            <a:chExt cx="5531349" cy="21508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31348" cy="2150896"/>
            </a:xfrm>
            <a:custGeom>
              <a:avLst/>
              <a:gdLst/>
              <a:ahLst/>
              <a:cxnLst/>
              <a:rect l="l" t="t" r="r" b="b"/>
              <a:pathLst>
                <a:path w="5531348" h="2150896">
                  <a:moveTo>
                    <a:pt x="0" y="0"/>
                  </a:moveTo>
                  <a:lnTo>
                    <a:pt x="5531348" y="0"/>
                  </a:lnTo>
                  <a:lnTo>
                    <a:pt x="5531348" y="2150896"/>
                  </a:lnTo>
                  <a:lnTo>
                    <a:pt x="0" y="2150896"/>
                  </a:lnTo>
                  <a:close/>
                </a:path>
              </a:pathLst>
            </a:custGeom>
            <a:solidFill>
              <a:srgbClr val="FFFFFF">
                <a:alpha val="65882"/>
              </a:srgbClr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5531349" cy="2179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2708269"/>
            <a:ext cx="18288000" cy="1559877"/>
          </a:xfrm>
          <a:custGeom>
            <a:avLst/>
            <a:gdLst/>
            <a:ahLst/>
            <a:cxnLst/>
            <a:rect l="l" t="t" r="r" b="b"/>
            <a:pathLst>
              <a:path w="18288000" h="1559877">
                <a:moveTo>
                  <a:pt x="0" y="0"/>
                </a:moveTo>
                <a:lnTo>
                  <a:pt x="18288000" y="0"/>
                </a:lnTo>
                <a:lnTo>
                  <a:pt x="18288000" y="1559877"/>
                </a:lnTo>
                <a:lnTo>
                  <a:pt x="0" y="15598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87" t="-969320" r="-28013" b="-7202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7" name="TextBox 7"/>
          <p:cNvSpPr txBox="1"/>
          <p:nvPr/>
        </p:nvSpPr>
        <p:spPr>
          <a:xfrm>
            <a:off x="1820361" y="2842413"/>
            <a:ext cx="3897258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ASZTALI ALKALMAZÁS – STATE MACHINE MŰKÖDÉSE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25745" y="4460263"/>
            <a:ext cx="4486490" cy="311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88" lvl="1" indent="-226694" algn="l">
              <a:lnSpc>
                <a:spcPts val="3149"/>
              </a:lnSpc>
              <a:buFont typeface="Arial"/>
              <a:buChar char="•"/>
            </a:pPr>
            <a:r>
              <a:rPr lang="en-US" sz="2099" spc="3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A játék State Machine alapú szerkezetet használ</a:t>
            </a:r>
          </a:p>
          <a:p>
            <a:pPr marL="453388" lvl="1" indent="-226694" algn="l">
              <a:lnSpc>
                <a:spcPts val="3149"/>
              </a:lnSpc>
              <a:buFont typeface="Arial"/>
              <a:buChar char="•"/>
            </a:pPr>
            <a:r>
              <a:rPr lang="en-US" sz="2099" spc="3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A szigeteken való előrehaladás csak teljesített pályák után lehetséges</a:t>
            </a:r>
          </a:p>
          <a:p>
            <a:pPr marL="453388" lvl="1" indent="-226694" algn="l">
              <a:lnSpc>
                <a:spcPts val="3149"/>
              </a:lnSpc>
              <a:buFont typeface="Arial"/>
              <a:buChar char="•"/>
            </a:pPr>
            <a:r>
              <a:rPr lang="en-US" sz="2099" spc="3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Automata teszteléssel ellenőrizzük a működését</a:t>
            </a:r>
          </a:p>
          <a:p>
            <a:pPr algn="l">
              <a:lnSpc>
                <a:spcPts val="3149"/>
              </a:lnSpc>
            </a:pPr>
            <a:endParaRPr lang="en-US" sz="2099" spc="31">
              <a:solidFill>
                <a:srgbClr val="191919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85994" y="671236"/>
            <a:ext cx="16230600" cy="1252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0220"/>
              </a:lnSpc>
              <a:spcBef>
                <a:spcPct val="0"/>
              </a:spcBef>
            </a:pPr>
            <a:r>
              <a:rPr lang="en-US" sz="7300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Projekt minőségbemutatása, tesztelés leírása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144904" y="3051963"/>
            <a:ext cx="3897258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UNIT TESZTELÉS FOLYAMATA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44904" y="4460263"/>
            <a:ext cx="3897258" cy="428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88" lvl="1" indent="-226694" algn="l">
              <a:lnSpc>
                <a:spcPts val="3149"/>
              </a:lnSpc>
              <a:buFont typeface="Arial"/>
              <a:buChar char="•"/>
            </a:pPr>
            <a:r>
              <a:rPr lang="en-US" sz="2099" spc="3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Cél: Gombok interaktivitásának ellenőrzése</a:t>
            </a:r>
          </a:p>
          <a:p>
            <a:pPr marL="453388" lvl="1" indent="-226694" algn="l">
              <a:lnSpc>
                <a:spcPts val="3149"/>
              </a:lnSpc>
              <a:buFont typeface="Arial"/>
              <a:buChar char="•"/>
            </a:pPr>
            <a:r>
              <a:rPr lang="en-US" sz="2099" spc="3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A játékos 3. szinten van → az első három sziget elérhető + 4. sziget feloldása</a:t>
            </a:r>
          </a:p>
          <a:p>
            <a:pPr marL="453388" lvl="1" indent="-226694" algn="l">
              <a:lnSpc>
                <a:spcPts val="3149"/>
              </a:lnSpc>
              <a:buFont typeface="Arial"/>
              <a:buChar char="•"/>
            </a:pPr>
            <a:r>
              <a:rPr lang="en-US" sz="2099" spc="3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Ha a feltételek teljesülnek, a teszt sikeres</a:t>
            </a:r>
          </a:p>
          <a:p>
            <a:pPr algn="l">
              <a:lnSpc>
                <a:spcPts val="3149"/>
              </a:lnSpc>
            </a:pPr>
            <a:endParaRPr lang="en-US" sz="2099" spc="31">
              <a:solidFill>
                <a:srgbClr val="191919"/>
              </a:solidFill>
              <a:latin typeface="Aileron"/>
              <a:ea typeface="Aileron"/>
              <a:cs typeface="Aileron"/>
              <a:sym typeface="Aileron"/>
            </a:endParaRPr>
          </a:p>
          <a:p>
            <a:pPr algn="l">
              <a:lnSpc>
                <a:spcPts val="3149"/>
              </a:lnSpc>
            </a:pPr>
            <a:endParaRPr lang="en-US" sz="2099" spc="31">
              <a:solidFill>
                <a:srgbClr val="191919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470912" y="3051963"/>
            <a:ext cx="3897258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UNITY TESZTELŐ ESZKÖZÖK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70912" y="4460263"/>
            <a:ext cx="3897258" cy="389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88" lvl="1" indent="-226694" algn="l">
              <a:lnSpc>
                <a:spcPts val="3149"/>
              </a:lnSpc>
              <a:buFont typeface="Arial"/>
              <a:buChar char="•"/>
            </a:pPr>
            <a:r>
              <a:rPr lang="en-US" sz="2099" spc="3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Unity beépített unit tesztelő motor használata</a:t>
            </a:r>
          </a:p>
          <a:p>
            <a:pPr marL="453388" lvl="1" indent="-226694" algn="l">
              <a:lnSpc>
                <a:spcPts val="3149"/>
              </a:lnSpc>
              <a:buFont typeface="Arial"/>
              <a:buChar char="•"/>
            </a:pPr>
            <a:r>
              <a:rPr lang="en-US" sz="2099" spc="3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Test Runner biztosítja a vizuális visszacsatolást (zöld pipa = siker)</a:t>
            </a:r>
          </a:p>
          <a:p>
            <a:pPr marL="453388" lvl="1" indent="-226694" algn="l">
              <a:lnSpc>
                <a:spcPts val="3149"/>
              </a:lnSpc>
              <a:buFont typeface="Arial"/>
              <a:buChar char="•"/>
            </a:pPr>
            <a:r>
              <a:rPr lang="en-US" sz="2099" spc="3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Debug Log segítségével követjük a végrehajtott folyamatokat</a:t>
            </a:r>
          </a:p>
          <a:p>
            <a:pPr algn="l">
              <a:lnSpc>
                <a:spcPts val="3149"/>
              </a:lnSpc>
            </a:pPr>
            <a:endParaRPr lang="en-US" sz="2099" spc="31">
              <a:solidFill>
                <a:srgbClr val="191919"/>
              </a:solidFill>
              <a:latin typeface="Aileron"/>
              <a:ea typeface="Aileron"/>
              <a:cs typeface="Aileron"/>
              <a:sym typeface="Aileron"/>
            </a:endParaRPr>
          </a:p>
          <a:p>
            <a:pPr algn="l">
              <a:lnSpc>
                <a:spcPts val="3149"/>
              </a:lnSpc>
            </a:pPr>
            <a:endParaRPr lang="en-US" sz="2099" spc="31">
              <a:solidFill>
                <a:srgbClr val="191919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774</Words>
  <Application>Microsoft Office PowerPoint</Application>
  <PresentationFormat>Egyéni</PresentationFormat>
  <Paragraphs>186</Paragraphs>
  <Slides>23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8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23</vt:i4>
      </vt:variant>
    </vt:vector>
  </HeadingPairs>
  <TitlesOfParts>
    <vt:vector size="32" baseType="lpstr">
      <vt:lpstr>Cormorant Garamond Bold</vt:lpstr>
      <vt:lpstr>Aileron Bold Italics</vt:lpstr>
      <vt:lpstr>Arimo Bold</vt:lpstr>
      <vt:lpstr>Aileron</vt:lpstr>
      <vt:lpstr>Aileron Italics</vt:lpstr>
      <vt:lpstr>Arial</vt:lpstr>
      <vt:lpstr>Aileron Bold</vt:lpstr>
      <vt:lpstr>Calibri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Vizsga Projekt ppt</dc:title>
  <cp:lastModifiedBy>Sophia Imre</cp:lastModifiedBy>
  <cp:revision>6</cp:revision>
  <dcterms:created xsi:type="dcterms:W3CDTF">2006-08-16T00:00:00Z</dcterms:created>
  <dcterms:modified xsi:type="dcterms:W3CDTF">2025-04-16T06:23:17Z</dcterms:modified>
  <dc:identifier>DAGg9MX1vEM</dc:identifier>
</cp:coreProperties>
</file>